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42"/>
  </p:notesMasterIdLst>
  <p:sldIdLst>
    <p:sldId id="256" r:id="rId2"/>
    <p:sldId id="276" r:id="rId3"/>
    <p:sldId id="257" r:id="rId4"/>
    <p:sldId id="263" r:id="rId5"/>
    <p:sldId id="266" r:id="rId6"/>
    <p:sldId id="270" r:id="rId7"/>
    <p:sldId id="273" r:id="rId8"/>
    <p:sldId id="262" r:id="rId9"/>
    <p:sldId id="268" r:id="rId10"/>
    <p:sldId id="271" r:id="rId11"/>
    <p:sldId id="272" r:id="rId12"/>
    <p:sldId id="274" r:id="rId13"/>
    <p:sldId id="281" r:id="rId14"/>
    <p:sldId id="283" r:id="rId15"/>
    <p:sldId id="284" r:id="rId16"/>
    <p:sldId id="288" r:id="rId17"/>
    <p:sldId id="285" r:id="rId18"/>
    <p:sldId id="286" r:id="rId19"/>
    <p:sldId id="289" r:id="rId20"/>
    <p:sldId id="290" r:id="rId21"/>
    <p:sldId id="280" r:id="rId22"/>
    <p:sldId id="299" r:id="rId23"/>
    <p:sldId id="297" r:id="rId24"/>
    <p:sldId id="294" r:id="rId25"/>
    <p:sldId id="298" r:id="rId26"/>
    <p:sldId id="287" r:id="rId27"/>
    <p:sldId id="291" r:id="rId28"/>
    <p:sldId id="282" r:id="rId29"/>
    <p:sldId id="306" r:id="rId30"/>
    <p:sldId id="292" r:id="rId31"/>
    <p:sldId id="275" r:id="rId32"/>
    <p:sldId id="279" r:id="rId33"/>
    <p:sldId id="300" r:id="rId34"/>
    <p:sldId id="301" r:id="rId35"/>
    <p:sldId id="302" r:id="rId36"/>
    <p:sldId id="305" r:id="rId37"/>
    <p:sldId id="304" r:id="rId38"/>
    <p:sldId id="277" r:id="rId39"/>
    <p:sldId id="278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4C724-DB2F-C445-93E7-89AC0330B754}" type="datetimeFigureOut">
              <a:rPr lang="en-US" smtClean="0"/>
              <a:t>12/05/18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A7C4-2161-324D-AEB8-9F747EAA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Suicidio</a:t>
            </a:r>
            <a:r>
              <a:rPr lang="en-US" dirty="0" smtClean="0"/>
              <a:t> </a:t>
            </a:r>
            <a:r>
              <a:rPr lang="en-US" dirty="0" smtClean="0"/>
              <a:t>é um </a:t>
            </a:r>
            <a:r>
              <a:rPr lang="en-US" dirty="0" err="1" smtClean="0"/>
              <a:t>fenomeno</a:t>
            </a:r>
            <a:r>
              <a:rPr lang="en-US" dirty="0" smtClean="0"/>
              <a:t> </a:t>
            </a:r>
            <a:r>
              <a:rPr lang="en-US" dirty="0" err="1" smtClean="0"/>
              <a:t>complexo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atingir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todas</a:t>
            </a:r>
            <a:r>
              <a:rPr lang="en-US" baseline="0" dirty="0" smtClean="0"/>
              <a:t> as classes </a:t>
            </a:r>
            <a:r>
              <a:rPr lang="en-US" baseline="0" dirty="0" err="1" smtClean="0"/>
              <a:t>socias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todas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idades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Deixar</a:t>
            </a:r>
            <a:r>
              <a:rPr lang="en-US" dirty="0" smtClean="0"/>
              <a:t> uma </a:t>
            </a:r>
            <a:r>
              <a:rPr lang="en-US" dirty="0" err="1" smtClean="0"/>
              <a:t>mensagem</a:t>
            </a:r>
            <a:r>
              <a:rPr lang="en-US" dirty="0" smtClean="0"/>
              <a:t> e </a:t>
            </a:r>
            <a:r>
              <a:rPr lang="en-US" dirty="0" err="1" smtClean="0"/>
              <a:t>contato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Disponibilizado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Ministério</a:t>
            </a:r>
            <a:r>
              <a:rPr lang="en-US" baseline="0" dirty="0" smtClean="0"/>
              <a:t> da Saúde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</a:t>
            </a:r>
            <a:r>
              <a:rPr lang="mr-IN" dirty="0" smtClean="0"/>
              <a:t>–</a:t>
            </a:r>
            <a:r>
              <a:rPr lang="en-US" dirty="0" smtClean="0"/>
              <a:t> Material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ficará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disponível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Dicas</a:t>
            </a:r>
            <a:r>
              <a:rPr lang="en-US" baseline="0" dirty="0" smtClean="0"/>
              <a:t> de Saúde.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Divulgação</a:t>
            </a:r>
            <a:r>
              <a:rPr lang="en-US" dirty="0" smtClean="0"/>
              <a:t> de dados </a:t>
            </a:r>
            <a:r>
              <a:rPr lang="en-US" dirty="0" err="1" smtClean="0"/>
              <a:t>epidemiológicos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Ministério</a:t>
            </a:r>
            <a:r>
              <a:rPr lang="en-US" dirty="0" smtClean="0"/>
              <a:t> da Saúde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passado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parte do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visa </a:t>
            </a:r>
            <a:r>
              <a:rPr lang="en-US" baseline="0" dirty="0" err="1" smtClean="0"/>
              <a:t>reduzir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10% a </a:t>
            </a:r>
            <a:r>
              <a:rPr lang="en-US" baseline="0" dirty="0" err="1" smtClean="0"/>
              <a:t>mortalidade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suicidio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MAIS DO QUE UMA QUESTÃO FILOSOFICA</a:t>
            </a:r>
            <a:r>
              <a:rPr lang="en-US" baseline="0" dirty="0" smtClean="0"/>
              <a:t> OU RELIGIOSA </a:t>
            </a:r>
            <a:r>
              <a:rPr lang="mr-IN" baseline="0" dirty="0" smtClean="0"/>
              <a:t>–</a:t>
            </a:r>
            <a:r>
              <a:rPr lang="en-US" baseline="0" dirty="0" smtClean="0"/>
              <a:t> FALAR DA HISTORIA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causa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homens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agressão</a:t>
            </a:r>
            <a:r>
              <a:rPr lang="en-US" baseline="0" dirty="0" smtClean="0"/>
              <a:t> e 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acidentes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trânsito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Mulheres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primeira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causa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relacionada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gravidez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parto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puerpério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seguido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acidentes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transito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agressão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Mulheres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mais </a:t>
            </a:r>
            <a:r>
              <a:rPr lang="en-US" dirty="0" err="1" smtClean="0"/>
              <a:t>reincidentes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tentativas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suicidio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Falar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fatores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proteção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Quase</a:t>
            </a:r>
            <a:r>
              <a:rPr lang="en-US" baseline="0" dirty="0" smtClean="0"/>
              <a:t> 100%</a:t>
            </a:r>
          </a:p>
          <a:p>
            <a:r>
              <a:rPr lang="en-US" baseline="0" dirty="0" smtClean="0"/>
              <a:t>80% tem </a:t>
            </a:r>
            <a:r>
              <a:rPr lang="en-US" baseline="0" dirty="0" err="1" smtClean="0"/>
              <a:t>essas</a:t>
            </a:r>
            <a:r>
              <a:rPr lang="en-US" baseline="0" dirty="0" smtClean="0"/>
              <a:t> doen</a:t>
            </a:r>
            <a:r>
              <a:rPr lang="en-US" baseline="0" dirty="0" smtClean="0"/>
              <a:t>ças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Colocar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b="1" dirty="0" err="1" smtClean="0"/>
              <a:t>falar</a:t>
            </a:r>
            <a:r>
              <a:rPr lang="en-US" b="1" dirty="0" smtClean="0"/>
              <a:t>/ </a:t>
            </a:r>
            <a:r>
              <a:rPr lang="en-US" b="1" dirty="0" err="1" smtClean="0"/>
              <a:t>postar</a:t>
            </a:r>
            <a:r>
              <a:rPr lang="en-US" b="1" dirty="0" smtClean="0"/>
              <a:t> </a:t>
            </a:r>
            <a:r>
              <a:rPr lang="en-US" b="1" dirty="0" err="1" smtClean="0"/>
              <a:t>suicidio</a:t>
            </a:r>
            <a:r>
              <a:rPr lang="en-US" b="1" dirty="0" smtClean="0"/>
              <a:t> = </a:t>
            </a:r>
            <a:r>
              <a:rPr lang="en-US" b="1" dirty="0" err="1" smtClean="0"/>
              <a:t>explicar</a:t>
            </a:r>
            <a:r>
              <a:rPr lang="en-US" b="1" dirty="0" smtClean="0"/>
              <a:t> </a:t>
            </a:r>
            <a:r>
              <a:rPr lang="en-US" b="1" dirty="0" err="1" smtClean="0"/>
              <a:t>efeito</a:t>
            </a:r>
            <a:r>
              <a:rPr lang="en-US" b="1" dirty="0" smtClean="0"/>
              <a:t> </a:t>
            </a:r>
            <a:r>
              <a:rPr lang="en-US" b="1" dirty="0" err="1" smtClean="0"/>
              <a:t>contagio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Nos</a:t>
            </a:r>
            <a:r>
              <a:rPr lang="en-US" b="1" dirty="0" smtClean="0"/>
              <a:t> dados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falou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falar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doencas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mentais</a:t>
            </a:r>
            <a:r>
              <a:rPr lang="en-US" b="1" baseline="0" dirty="0" smtClean="0"/>
              <a:t> e </a:t>
            </a:r>
            <a:r>
              <a:rPr lang="en-US" b="1" baseline="0" dirty="0" err="1" smtClean="0"/>
              <a:t>alcoolismo</a:t>
            </a:r>
            <a:r>
              <a:rPr lang="en-US" b="1" baseline="0" dirty="0" smtClean="0"/>
              <a:t>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A7C4-2161-324D-AEB8-9F747EAAB4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Audrey Gotardi</a:t>
            </a:r>
          </a:p>
          <a:p>
            <a:r>
              <a:rPr lang="en-US" dirty="0" err="1" smtClean="0"/>
              <a:t>Médica</a:t>
            </a:r>
            <a:r>
              <a:rPr lang="en-US" dirty="0" smtClean="0"/>
              <a:t> CAPSI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Chopinzinho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Suicidio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235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aptura de Tela 2018-05-10 às 21.25.28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r="-2079"/>
          <a:stretch>
            <a:fillRect/>
          </a:stretch>
        </p:blipFill>
        <p:spPr>
          <a:xfrm>
            <a:off x="118533" y="1160584"/>
            <a:ext cx="8771467" cy="4554416"/>
          </a:xfrm>
        </p:spPr>
      </p:pic>
    </p:spTree>
    <p:extLst>
      <p:ext uri="{BB962C8B-B14F-4D97-AF65-F5344CB8AC3E}">
        <p14:creationId xmlns:p14="http://schemas.microsoft.com/office/powerpoint/2010/main" val="243634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5.57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3" r="-5993"/>
          <a:stretch>
            <a:fillRect/>
          </a:stretch>
        </p:blipFill>
        <p:spPr>
          <a:xfrm>
            <a:off x="126686" y="1032933"/>
            <a:ext cx="9017314" cy="4682067"/>
          </a:xfrm>
        </p:spPr>
      </p:pic>
    </p:spTree>
    <p:extLst>
      <p:ext uri="{BB962C8B-B14F-4D97-AF65-F5344CB8AC3E}">
        <p14:creationId xmlns:p14="http://schemas.microsoft.com/office/powerpoint/2010/main" val="104444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6.45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1" r="-2541"/>
          <a:stretch>
            <a:fillRect/>
          </a:stretch>
        </p:blipFill>
        <p:spPr>
          <a:xfrm>
            <a:off x="94074" y="1016000"/>
            <a:ext cx="9049926" cy="4699000"/>
          </a:xfrm>
        </p:spPr>
      </p:pic>
    </p:spTree>
    <p:extLst>
      <p:ext uri="{BB962C8B-B14F-4D97-AF65-F5344CB8AC3E}">
        <p14:creationId xmlns:p14="http://schemas.microsoft.com/office/powerpoint/2010/main" val="56593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O </a:t>
            </a:r>
            <a:r>
              <a:rPr lang="en-US" sz="3600" dirty="0" err="1" smtClean="0">
                <a:solidFill>
                  <a:srgbClr val="DC9E1F"/>
                </a:solidFill>
              </a:rPr>
              <a:t>Que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fazer</a:t>
            </a:r>
            <a:r>
              <a:rPr lang="en-US" sz="3600" dirty="0" smtClean="0">
                <a:solidFill>
                  <a:srgbClr val="DC9E1F"/>
                </a:solidFill>
              </a:rPr>
              <a:t>? </a:t>
            </a:r>
            <a:endParaRPr lang="en-US" sz="3600" dirty="0">
              <a:solidFill>
                <a:srgbClr val="DC9E1F"/>
              </a:solidFill>
            </a:endParaRPr>
          </a:p>
        </p:txBody>
      </p:sp>
      <p:pic>
        <p:nvPicPr>
          <p:cNvPr id="4" name="Content Placeholder 3" descr="suicidio-evento-clima-escolar-shutterstock-intervencoes-lucas-magalhae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10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7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DC9E1F"/>
                </a:solidFill>
              </a:rPr>
              <a:t>Primeiro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passo</a:t>
            </a:r>
            <a:r>
              <a:rPr lang="en-US" sz="3600" dirty="0" smtClean="0">
                <a:solidFill>
                  <a:srgbClr val="DC9E1F"/>
                </a:solidFill>
              </a:rPr>
              <a:t>:</a:t>
            </a:r>
            <a:endParaRPr lang="en-US" sz="3600" dirty="0">
              <a:solidFill>
                <a:srgbClr val="DC9E1F"/>
              </a:solidFill>
            </a:endParaRPr>
          </a:p>
        </p:txBody>
      </p:sp>
      <p:pic>
        <p:nvPicPr>
          <p:cNvPr id="4" name="Content Placeholder 3" descr="ouvir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r="8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71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DC9E1F"/>
                </a:solidFill>
              </a:rPr>
              <a:t>sOBRE</a:t>
            </a:r>
            <a:r>
              <a:rPr lang="en-US" sz="3600" dirty="0" smtClean="0">
                <a:solidFill>
                  <a:srgbClr val="DC9E1F"/>
                </a:solidFill>
              </a:rPr>
              <a:t> ESCUTAR</a:t>
            </a:r>
            <a:r>
              <a:rPr lang="mr-IN" sz="3600" dirty="0" smtClean="0">
                <a:solidFill>
                  <a:srgbClr val="DC9E1F"/>
                </a:solidFill>
              </a:rPr>
              <a:t>…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Deixar</a:t>
            </a:r>
            <a:r>
              <a:rPr lang="en-US" sz="2800" dirty="0"/>
              <a:t> </a:t>
            </a:r>
            <a:r>
              <a:rPr lang="en-US" sz="2800" dirty="0" err="1"/>
              <a:t>falar</a:t>
            </a:r>
            <a:r>
              <a:rPr lang="en-US" sz="2800" dirty="0"/>
              <a:t> </a:t>
            </a:r>
            <a:r>
              <a:rPr lang="en-US" sz="2800" dirty="0" err="1"/>
              <a:t>ajuda</a:t>
            </a:r>
            <a:r>
              <a:rPr lang="en-US" sz="28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Mito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Quem</a:t>
            </a:r>
            <a:r>
              <a:rPr lang="en-US" sz="2800" dirty="0" smtClean="0"/>
              <a:t> </a:t>
            </a:r>
            <a:r>
              <a:rPr lang="en-US" sz="2800" dirty="0" err="1" smtClean="0"/>
              <a:t>fala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quer</a:t>
            </a:r>
            <a:r>
              <a:rPr lang="en-US" sz="2800" dirty="0" smtClean="0"/>
              <a:t> </a:t>
            </a:r>
            <a:r>
              <a:rPr lang="en-US" sz="2800" dirty="0" err="1" smtClean="0"/>
              <a:t>morrer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dirty="0" err="1" smtClean="0"/>
              <a:t>ão</a:t>
            </a:r>
            <a:r>
              <a:rPr lang="en-US" sz="2800" dirty="0" smtClean="0"/>
              <a:t> se </a:t>
            </a:r>
            <a:r>
              <a:rPr lang="en-US" sz="2800" dirty="0" err="1" smtClean="0"/>
              <a:t>mata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</a:t>
            </a:r>
            <a:r>
              <a:rPr lang="en-US" sz="2800" dirty="0" err="1" smtClean="0"/>
              <a:t>ão</a:t>
            </a:r>
            <a:r>
              <a:rPr lang="en-US" sz="2800" dirty="0" smtClean="0"/>
              <a:t> </a:t>
            </a:r>
            <a:r>
              <a:rPr lang="en-US" sz="2800" dirty="0" err="1" smtClean="0"/>
              <a:t>julgar</a:t>
            </a:r>
            <a:r>
              <a:rPr lang="en-US" sz="2800" dirty="0" smtClean="0"/>
              <a:t>. </a:t>
            </a:r>
            <a:r>
              <a:rPr lang="en-US" sz="2800" dirty="0" err="1" smtClean="0"/>
              <a:t>Cuidado</a:t>
            </a:r>
            <a:r>
              <a:rPr lang="en-US" sz="2800" dirty="0" smtClean="0"/>
              <a:t> com </a:t>
            </a:r>
            <a:r>
              <a:rPr lang="en-US" sz="2800" dirty="0" err="1"/>
              <a:t>p</a:t>
            </a:r>
            <a:r>
              <a:rPr lang="en-US" sz="2800" dirty="0" err="1" smtClean="0"/>
              <a:t>reconceito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Chantagem</a:t>
            </a:r>
            <a:r>
              <a:rPr lang="en-US" sz="2800" dirty="0" smtClean="0"/>
              <a:t> </a:t>
            </a:r>
            <a:r>
              <a:rPr lang="en-US" sz="2800" dirty="0" err="1" smtClean="0"/>
              <a:t>emocional</a:t>
            </a:r>
            <a:r>
              <a:rPr lang="en-US" sz="2800" dirty="0" smtClean="0"/>
              <a:t> (?)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Conversar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dirty="0" err="1" smtClean="0"/>
              <a:t>ão</a:t>
            </a:r>
            <a:r>
              <a:rPr lang="en-US" sz="2800" dirty="0" smtClean="0"/>
              <a:t> </a:t>
            </a:r>
            <a:r>
              <a:rPr lang="en-US" sz="2800" dirty="0" err="1" smtClean="0"/>
              <a:t>incentiva</a:t>
            </a:r>
            <a:r>
              <a:rPr lang="en-US" sz="2800" dirty="0" smtClean="0"/>
              <a:t> a </a:t>
            </a:r>
            <a:r>
              <a:rPr lang="en-US" sz="2800" dirty="0" err="1" smtClean="0"/>
              <a:t>cometer</a:t>
            </a:r>
            <a:r>
              <a:rPr lang="en-US" sz="2800" dirty="0" smtClean="0"/>
              <a:t> o </a:t>
            </a:r>
            <a:r>
              <a:rPr lang="en-US" sz="2800" dirty="0" err="1" smtClean="0"/>
              <a:t>ato</a:t>
            </a:r>
            <a:r>
              <a:rPr lang="en-US" sz="2800" dirty="0" smtClean="0"/>
              <a:t>;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5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Segundo </a:t>
            </a:r>
            <a:r>
              <a:rPr lang="en-US" sz="3600" dirty="0" err="1" smtClean="0">
                <a:solidFill>
                  <a:srgbClr val="DC9E1F"/>
                </a:solidFill>
              </a:rPr>
              <a:t>passo</a:t>
            </a:r>
            <a:r>
              <a:rPr lang="en-US" sz="3600" dirty="0" smtClean="0">
                <a:solidFill>
                  <a:srgbClr val="DC9E1F"/>
                </a:solidFill>
              </a:rPr>
              <a:t>: </a:t>
            </a:r>
            <a:r>
              <a:rPr lang="en-US" sz="3600" dirty="0" err="1" smtClean="0">
                <a:solidFill>
                  <a:srgbClr val="DC9E1F"/>
                </a:solidFill>
              </a:rPr>
              <a:t>observar</a:t>
            </a:r>
            <a:endParaRPr lang="en-US" sz="3600" dirty="0">
              <a:solidFill>
                <a:srgbClr val="DC9E1F"/>
              </a:solidFill>
            </a:endParaRPr>
          </a:p>
        </p:txBody>
      </p:sp>
      <p:pic>
        <p:nvPicPr>
          <p:cNvPr id="4" name="Content Placeholder 3" descr="mulher-observar-pelicula-em-cobertor-forte_23-214777117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11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271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SINAIS DE </a:t>
            </a:r>
            <a:r>
              <a:rPr lang="en-US" sz="3600" dirty="0" err="1" smtClean="0">
                <a:solidFill>
                  <a:srgbClr val="DC9E1F"/>
                </a:solidFill>
              </a:rPr>
              <a:t>Preocupa</a:t>
            </a:r>
            <a:r>
              <a:rPr lang="en-US" sz="3600" dirty="0" err="1" smtClean="0">
                <a:solidFill>
                  <a:srgbClr val="DC9E1F"/>
                </a:solidFill>
              </a:rPr>
              <a:t>ção</a:t>
            </a:r>
            <a:r>
              <a:rPr lang="en-US" sz="3600" dirty="0" smtClean="0">
                <a:solidFill>
                  <a:srgbClr val="DC9E1F"/>
                </a:solidFill>
              </a:rPr>
              <a:t> com </a:t>
            </a:r>
            <a:r>
              <a:rPr lang="en-US" sz="3600" dirty="0" err="1" smtClean="0">
                <a:solidFill>
                  <a:srgbClr val="DC9E1F"/>
                </a:solidFill>
              </a:rPr>
              <a:t>morte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Falar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dirty="0" err="1" smtClean="0"/>
              <a:t>morrer</a:t>
            </a:r>
            <a:r>
              <a:rPr lang="en-US" sz="3200" dirty="0" smtClean="0"/>
              <a:t> </a:t>
            </a:r>
            <a:r>
              <a:rPr lang="en-US" sz="3200" dirty="0" err="1" smtClean="0"/>
              <a:t>frequentemente</a:t>
            </a:r>
            <a:r>
              <a:rPr lang="en-US" sz="3200" dirty="0" smtClean="0"/>
              <a:t>;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Vis</a:t>
            </a:r>
            <a:r>
              <a:rPr lang="en-US" sz="3200" dirty="0" err="1" smtClean="0"/>
              <a:t>ão</a:t>
            </a:r>
            <a:r>
              <a:rPr lang="en-US" sz="3200" dirty="0" smtClean="0"/>
              <a:t> </a:t>
            </a:r>
            <a:r>
              <a:rPr lang="en-US" sz="3200" dirty="0" err="1" smtClean="0"/>
              <a:t>negativa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a </a:t>
            </a:r>
            <a:r>
              <a:rPr lang="en-US" sz="3200" dirty="0" err="1" smtClean="0"/>
              <a:t>vida</a:t>
            </a:r>
            <a:r>
              <a:rPr lang="en-US" sz="3200" dirty="0" smtClean="0"/>
              <a:t>;</a:t>
            </a:r>
            <a:endParaRPr lang="mr-IN" sz="3200" dirty="0" smtClean="0"/>
          </a:p>
          <a:p>
            <a:endParaRPr lang="mr-IN" sz="3200" dirty="0" smtClean="0"/>
          </a:p>
          <a:p>
            <a:r>
              <a:rPr lang="en-US" sz="3200" dirty="0" err="1" smtClean="0"/>
              <a:t>Fazer</a:t>
            </a:r>
            <a:r>
              <a:rPr lang="en-US" sz="3200" dirty="0" smtClean="0"/>
              <a:t> </a:t>
            </a:r>
            <a:r>
              <a:rPr lang="en-US" sz="3200" dirty="0" err="1" smtClean="0"/>
              <a:t>testamento</a:t>
            </a:r>
            <a:r>
              <a:rPr lang="en-US" sz="3200" dirty="0" smtClean="0"/>
              <a:t>, </a:t>
            </a:r>
            <a:r>
              <a:rPr lang="en-US" sz="3200" dirty="0" err="1" smtClean="0"/>
              <a:t>organizar</a:t>
            </a:r>
            <a:r>
              <a:rPr lang="mr-IN" sz="3200" dirty="0" smtClean="0"/>
              <a:t>…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28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DC9E1F"/>
                </a:solidFill>
              </a:rPr>
              <a:t>Algumas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frases</a:t>
            </a:r>
            <a:r>
              <a:rPr lang="mr-IN" sz="3600" dirty="0" smtClean="0">
                <a:solidFill>
                  <a:srgbClr val="DC9E1F"/>
                </a:solidFill>
              </a:rPr>
              <a:t>…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 smtClean="0"/>
              <a:t>Vou</a:t>
            </a:r>
            <a:r>
              <a:rPr lang="en-US" sz="3600" dirty="0" smtClean="0"/>
              <a:t> </a:t>
            </a:r>
            <a:r>
              <a:rPr lang="en-US" sz="3600" dirty="0" err="1" smtClean="0"/>
              <a:t>desaparecer</a:t>
            </a:r>
            <a:r>
              <a:rPr lang="en-US" sz="3600" dirty="0" smtClean="0"/>
              <a:t>;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Vou</a:t>
            </a:r>
            <a:r>
              <a:rPr lang="en-US" sz="3600" dirty="0" smtClean="0"/>
              <a:t> </a:t>
            </a:r>
            <a:r>
              <a:rPr lang="en-US" sz="3600" dirty="0" err="1" smtClean="0"/>
              <a:t>deixar</a:t>
            </a:r>
            <a:r>
              <a:rPr lang="en-US" sz="3600" dirty="0" smtClean="0"/>
              <a:t> </a:t>
            </a:r>
            <a:r>
              <a:rPr lang="en-US" sz="3600" dirty="0" err="1" smtClean="0"/>
              <a:t>voc</a:t>
            </a:r>
            <a:r>
              <a:rPr lang="en-US" sz="3600" dirty="0" err="1" smtClean="0"/>
              <a:t>ês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paz</a:t>
            </a:r>
            <a:r>
              <a:rPr lang="en-US" sz="3600" dirty="0" smtClean="0"/>
              <a:t>;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Eu</a:t>
            </a:r>
            <a:r>
              <a:rPr lang="en-US" sz="3600" dirty="0" smtClean="0"/>
              <a:t> </a:t>
            </a:r>
            <a:r>
              <a:rPr lang="en-US" sz="3600" dirty="0" err="1" smtClean="0"/>
              <a:t>queria</a:t>
            </a:r>
            <a:r>
              <a:rPr lang="en-US" sz="3600" dirty="0" smtClean="0"/>
              <a:t> </a:t>
            </a:r>
            <a:r>
              <a:rPr lang="en-US" sz="3600" dirty="0" err="1" smtClean="0"/>
              <a:t>poder</a:t>
            </a:r>
            <a:r>
              <a:rPr lang="en-US" sz="3600" dirty="0" smtClean="0"/>
              <a:t> </a:t>
            </a:r>
            <a:r>
              <a:rPr lang="en-US" sz="3600" dirty="0" err="1" smtClean="0"/>
              <a:t>dormir</a:t>
            </a:r>
            <a:r>
              <a:rPr lang="en-US" sz="3600" dirty="0" smtClean="0"/>
              <a:t> e </a:t>
            </a:r>
            <a:r>
              <a:rPr lang="en-US" sz="3600" dirty="0" err="1" smtClean="0"/>
              <a:t>nunca</a:t>
            </a:r>
            <a:r>
              <a:rPr lang="en-US" sz="3600" dirty="0" smtClean="0"/>
              <a:t> mais </a:t>
            </a:r>
            <a:r>
              <a:rPr lang="en-US" sz="3600" dirty="0" err="1" smtClean="0"/>
              <a:t>acordar</a:t>
            </a:r>
            <a:r>
              <a:rPr lang="en-US" sz="3600" dirty="0" smtClean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9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MUDAN</a:t>
            </a:r>
            <a:r>
              <a:rPr lang="en-US" sz="3600" dirty="0" smtClean="0">
                <a:solidFill>
                  <a:srgbClr val="DC9E1F"/>
                </a:solidFill>
              </a:rPr>
              <a:t>ÇAS NO COMPORTAMENTO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err="1" smtClean="0"/>
              <a:t>Cuidados</a:t>
            </a:r>
            <a:r>
              <a:rPr lang="en-US" sz="3200" dirty="0" smtClean="0"/>
              <a:t> com a </a:t>
            </a:r>
            <a:r>
              <a:rPr lang="en-US" sz="3200" dirty="0" err="1" smtClean="0"/>
              <a:t>vaidade</a:t>
            </a:r>
            <a:r>
              <a:rPr lang="en-US" sz="3200" dirty="0" smtClean="0"/>
              <a:t>;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Deixar</a:t>
            </a:r>
            <a:r>
              <a:rPr lang="en-US" sz="3200" dirty="0" smtClean="0"/>
              <a:t> de </a:t>
            </a:r>
            <a:r>
              <a:rPr lang="en-US" sz="3200" dirty="0" err="1" smtClean="0"/>
              <a:t>frequentar</a:t>
            </a:r>
            <a:r>
              <a:rPr lang="en-US" sz="3200" dirty="0" smtClean="0"/>
              <a:t> aula;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Deixar</a:t>
            </a:r>
            <a:r>
              <a:rPr lang="en-US" sz="3200" dirty="0" smtClean="0"/>
              <a:t> de </a:t>
            </a:r>
            <a:r>
              <a:rPr lang="en-US" sz="3200" dirty="0" err="1" smtClean="0"/>
              <a:t>participar</a:t>
            </a:r>
            <a:r>
              <a:rPr lang="en-US" sz="3200" dirty="0" smtClean="0"/>
              <a:t> de </a:t>
            </a:r>
            <a:r>
              <a:rPr lang="en-US" sz="3200" dirty="0" err="1" smtClean="0"/>
              <a:t>festas</a:t>
            </a:r>
            <a:r>
              <a:rPr lang="en-US" sz="3200" dirty="0" smtClean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Dados </a:t>
            </a:r>
            <a:r>
              <a:rPr lang="en-US" sz="3600" dirty="0" err="1" smtClean="0">
                <a:solidFill>
                  <a:schemeClr val="tx2"/>
                </a:solidFill>
              </a:rPr>
              <a:t>epidemiológicos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Content Placeholder 3" descr="Captura de Tela 2018-05-11 às 08.06.29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" b="-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320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4701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DC9E1F"/>
                </a:solidFill>
              </a:rPr>
              <a:t>FATORES DE RISCO</a:t>
            </a:r>
            <a:br>
              <a:rPr lang="en-US" sz="3600" dirty="0" smtClean="0">
                <a:solidFill>
                  <a:srgbClr val="DC9E1F"/>
                </a:solidFill>
              </a:rPr>
            </a:br>
            <a:r>
              <a:rPr lang="en-US" sz="3600" dirty="0">
                <a:solidFill>
                  <a:srgbClr val="DC9E1F"/>
                </a:solidFill>
              </a:rPr>
              <a:t/>
            </a:r>
            <a:br>
              <a:rPr lang="en-US" sz="3600" dirty="0">
                <a:solidFill>
                  <a:srgbClr val="DC9E1F"/>
                </a:solidFill>
              </a:rPr>
            </a:br>
            <a:r>
              <a:rPr lang="en-US" sz="3600" dirty="0" err="1" smtClean="0">
                <a:solidFill>
                  <a:srgbClr val="DC9E1F"/>
                </a:solidFill>
              </a:rPr>
              <a:t>N</a:t>
            </a:r>
            <a:r>
              <a:rPr lang="en-US" sz="3600" dirty="0" err="1" smtClean="0">
                <a:solidFill>
                  <a:srgbClr val="DC9E1F"/>
                </a:solidFill>
              </a:rPr>
              <a:t>ão</a:t>
            </a:r>
            <a:r>
              <a:rPr lang="en-US" sz="3600" dirty="0" smtClean="0">
                <a:solidFill>
                  <a:srgbClr val="DC9E1F"/>
                </a:solidFill>
              </a:rPr>
              <a:t> é uma </a:t>
            </a:r>
            <a:r>
              <a:rPr lang="en-US" sz="3600" dirty="0" err="1" smtClean="0">
                <a:solidFill>
                  <a:srgbClr val="DC9E1F"/>
                </a:solidFill>
              </a:rPr>
              <a:t>situação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que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aumenta</a:t>
            </a:r>
            <a:r>
              <a:rPr lang="en-US" sz="3600" dirty="0" smtClean="0">
                <a:solidFill>
                  <a:srgbClr val="DC9E1F"/>
                </a:solidFill>
              </a:rPr>
              <a:t> o </a:t>
            </a:r>
            <a:r>
              <a:rPr lang="en-US" sz="3600" dirty="0" err="1" smtClean="0">
                <a:solidFill>
                  <a:srgbClr val="DC9E1F"/>
                </a:solidFill>
              </a:rPr>
              <a:t>risco</a:t>
            </a:r>
            <a:r>
              <a:rPr lang="en-US" sz="3600" dirty="0" smtClean="0">
                <a:solidFill>
                  <a:srgbClr val="DC9E1F"/>
                </a:solidFill>
              </a:rPr>
              <a:t> de </a:t>
            </a:r>
            <a:r>
              <a:rPr lang="en-US" sz="3600" dirty="0" err="1" smtClean="0">
                <a:solidFill>
                  <a:srgbClr val="DC9E1F"/>
                </a:solidFill>
              </a:rPr>
              <a:t>suicidio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951619"/>
            <a:ext cx="7924800" cy="228831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olhar</a:t>
            </a:r>
            <a:r>
              <a:rPr lang="en-US" sz="3200" dirty="0"/>
              <a:t> de forma </a:t>
            </a:r>
            <a:r>
              <a:rPr lang="en-US" sz="3200" dirty="0" err="1"/>
              <a:t>isolada</a:t>
            </a:r>
            <a:r>
              <a:rPr lang="en-US" sz="3200" dirty="0"/>
              <a:t>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Fenômeno</a:t>
            </a:r>
            <a:r>
              <a:rPr lang="en-US" sz="3200" dirty="0"/>
              <a:t> </a:t>
            </a:r>
            <a:r>
              <a:rPr lang="en-US" sz="3200" dirty="0" err="1"/>
              <a:t>Complexo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5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DC9E1F"/>
                </a:solidFill>
              </a:rPr>
              <a:t>Fatores</a:t>
            </a:r>
            <a:r>
              <a:rPr lang="en-US" sz="3600" dirty="0">
                <a:solidFill>
                  <a:srgbClr val="DC9E1F"/>
                </a:solidFill>
              </a:rPr>
              <a:t> de </a:t>
            </a:r>
            <a:r>
              <a:rPr lang="en-US" sz="3600" dirty="0" err="1">
                <a:solidFill>
                  <a:srgbClr val="DC9E1F"/>
                </a:solidFill>
              </a:rPr>
              <a:t>risco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Genero</a:t>
            </a:r>
            <a:r>
              <a:rPr lang="en-US" sz="3200" dirty="0" smtClean="0"/>
              <a:t> </a:t>
            </a:r>
            <a:r>
              <a:rPr lang="en-US" sz="3200" dirty="0" err="1" smtClean="0"/>
              <a:t>Masculino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Jovens</a:t>
            </a:r>
            <a:r>
              <a:rPr lang="en-US" sz="3200" dirty="0" smtClean="0"/>
              <a:t> e </a:t>
            </a:r>
            <a:r>
              <a:rPr lang="en-US" sz="3200" dirty="0" err="1" smtClean="0"/>
              <a:t>Idosos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Solteiro</a:t>
            </a:r>
            <a:r>
              <a:rPr lang="en-US" sz="3200" dirty="0" smtClean="0"/>
              <a:t>, </a:t>
            </a:r>
            <a:r>
              <a:rPr lang="en-US" sz="3200" dirty="0" err="1" smtClean="0"/>
              <a:t>separado</a:t>
            </a:r>
            <a:r>
              <a:rPr lang="en-US" sz="3200" dirty="0" smtClean="0"/>
              <a:t>, </a:t>
            </a:r>
            <a:r>
              <a:rPr lang="en-US" sz="3200" dirty="0" err="1" smtClean="0"/>
              <a:t>vi</a:t>
            </a:r>
            <a:r>
              <a:rPr lang="en-US" sz="3200" dirty="0" err="1" smtClean="0"/>
              <a:t>úvo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Isolamento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solidão</a:t>
            </a:r>
            <a:r>
              <a:rPr lang="en-US" sz="3200" dirty="0" smtClean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DC9E1F"/>
                </a:solidFill>
              </a:rPr>
              <a:t>Fatores</a:t>
            </a:r>
            <a:r>
              <a:rPr lang="en-US" sz="3600" dirty="0">
                <a:solidFill>
                  <a:srgbClr val="DC9E1F"/>
                </a:solidFill>
              </a:rPr>
              <a:t> de </a:t>
            </a:r>
            <a:r>
              <a:rPr lang="en-US" sz="3600" dirty="0" err="1">
                <a:solidFill>
                  <a:srgbClr val="DC9E1F"/>
                </a:solidFill>
              </a:rPr>
              <a:t>risco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Desemprego</a:t>
            </a:r>
            <a:r>
              <a:rPr lang="en-US" sz="3200" dirty="0"/>
              <a:t>, </a:t>
            </a:r>
            <a:r>
              <a:rPr lang="en-US" sz="3200" dirty="0" err="1"/>
              <a:t>Aposentadoria</a:t>
            </a:r>
            <a:r>
              <a:rPr lang="en-US" sz="32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Situação</a:t>
            </a:r>
            <a:r>
              <a:rPr lang="en-US" sz="3200" dirty="0"/>
              <a:t> </a:t>
            </a:r>
            <a:r>
              <a:rPr lang="en-US" sz="3200" dirty="0" err="1"/>
              <a:t>financeira</a:t>
            </a:r>
            <a:r>
              <a:rPr lang="en-US" sz="3200" dirty="0"/>
              <a:t>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crise</a:t>
            </a:r>
            <a:r>
              <a:rPr lang="en-US" sz="3200" dirty="0"/>
              <a:t> (2-3 </a:t>
            </a:r>
            <a:r>
              <a:rPr lang="en-US" sz="3200" dirty="0" err="1"/>
              <a:t>meses</a:t>
            </a:r>
            <a:r>
              <a:rPr lang="en-US" sz="3200" dirty="0"/>
              <a:t>)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Abuso</a:t>
            </a:r>
            <a:r>
              <a:rPr lang="en-US" sz="3200" dirty="0" smtClean="0"/>
              <a:t> na </a:t>
            </a:r>
            <a:r>
              <a:rPr lang="en-US" sz="3200" dirty="0" err="1" smtClean="0"/>
              <a:t>inf</a:t>
            </a:r>
            <a:r>
              <a:rPr lang="en-US" sz="3200" dirty="0" err="1" smtClean="0"/>
              <a:t>â</a:t>
            </a:r>
            <a:r>
              <a:rPr lang="en-US" sz="3200" dirty="0" err="1" smtClean="0"/>
              <a:t>ncia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/>
              <a:t>Tentativa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</a:t>
            </a:r>
            <a:r>
              <a:rPr lang="en-US" sz="3200" b="1" dirty="0" err="1" smtClean="0"/>
              <a:t>évia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suicidio</a:t>
            </a:r>
            <a:r>
              <a:rPr lang="en-US" sz="32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41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DC9E1F"/>
                </a:solidFill>
              </a:rPr>
              <a:t>Fatores</a:t>
            </a:r>
            <a:r>
              <a:rPr lang="en-US" sz="3600" dirty="0">
                <a:solidFill>
                  <a:srgbClr val="DC9E1F"/>
                </a:solidFill>
              </a:rPr>
              <a:t> </a:t>
            </a:r>
            <a:r>
              <a:rPr lang="en-US" sz="3600" dirty="0" err="1">
                <a:solidFill>
                  <a:srgbClr val="DC9E1F"/>
                </a:solidFill>
              </a:rPr>
              <a:t>risco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Hist</a:t>
            </a:r>
            <a:r>
              <a:rPr lang="en-US" sz="3200" dirty="0" err="1" smtClean="0"/>
              <a:t>ória</a:t>
            </a:r>
            <a:r>
              <a:rPr lang="en-US" sz="3200" dirty="0" smtClean="0"/>
              <a:t> familiar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err="1" smtClean="0">
                <a:sym typeface="Wingdings"/>
              </a:rPr>
              <a:t>herança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genética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+ </a:t>
            </a:r>
            <a:r>
              <a:rPr lang="en-US" sz="3200" dirty="0" err="1" smtClean="0">
                <a:sym typeface="Wingdings"/>
              </a:rPr>
              <a:t>comportamento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aprendido</a:t>
            </a:r>
            <a:r>
              <a:rPr lang="en-US" sz="3200" dirty="0" smtClean="0">
                <a:sym typeface="Wingdings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"/>
              </a:rPr>
              <a:t>Doenças </a:t>
            </a:r>
            <a:r>
              <a:rPr lang="en-US" sz="3200" dirty="0" err="1" smtClean="0">
                <a:sym typeface="Wingdings"/>
              </a:rPr>
              <a:t>mentais</a:t>
            </a:r>
            <a:r>
              <a:rPr lang="en-US" sz="3200" dirty="0" smtClean="0">
                <a:sym typeface="Wingdings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"/>
              </a:rPr>
              <a:t>Doenças </a:t>
            </a:r>
            <a:r>
              <a:rPr lang="en-US" sz="3200" dirty="0" err="1" smtClean="0">
                <a:sym typeface="Wingdings"/>
              </a:rPr>
              <a:t>físicas</a:t>
            </a:r>
            <a:r>
              <a:rPr lang="en-US" sz="3200" dirty="0" smtClean="0">
                <a:sym typeface="Wingding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1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DC9E1F"/>
                </a:solidFill>
              </a:rPr>
              <a:t>Fatores</a:t>
            </a:r>
            <a:r>
              <a:rPr lang="en-US" sz="3600" dirty="0" smtClean="0">
                <a:solidFill>
                  <a:srgbClr val="DC9E1F"/>
                </a:solidFill>
              </a:rPr>
              <a:t> de </a:t>
            </a:r>
            <a:r>
              <a:rPr lang="en-US" sz="3600" dirty="0" err="1" smtClean="0">
                <a:solidFill>
                  <a:srgbClr val="DC9E1F"/>
                </a:solidFill>
              </a:rPr>
              <a:t>risco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600" dirty="0" smtClean="0"/>
              <a:t>Doen</a:t>
            </a:r>
            <a:r>
              <a:rPr lang="en-US" sz="4600" dirty="0" smtClean="0"/>
              <a:t>ças </a:t>
            </a:r>
            <a:r>
              <a:rPr lang="en-US" sz="4600" dirty="0" err="1" smtClean="0"/>
              <a:t>Mentais</a:t>
            </a:r>
            <a:r>
              <a:rPr lang="en-US" sz="4600" dirty="0" smtClean="0"/>
              <a:t> :</a:t>
            </a:r>
            <a:r>
              <a:rPr lang="en-US" sz="4600" dirty="0" err="1" smtClean="0"/>
              <a:t>Transtornos</a:t>
            </a:r>
            <a:r>
              <a:rPr lang="en-US" sz="4600" dirty="0" smtClean="0"/>
              <a:t> de humor; </a:t>
            </a:r>
            <a:r>
              <a:rPr lang="en-US" sz="4600" dirty="0" err="1" smtClean="0"/>
              <a:t>Abuso</a:t>
            </a:r>
            <a:r>
              <a:rPr lang="en-US" sz="4600" dirty="0" smtClean="0"/>
              <a:t> de </a:t>
            </a:r>
            <a:r>
              <a:rPr lang="en-US" sz="4600" dirty="0" err="1" smtClean="0"/>
              <a:t>substancias;Transtorno</a:t>
            </a:r>
            <a:r>
              <a:rPr lang="en-US" sz="4600" dirty="0" smtClean="0"/>
              <a:t> de </a:t>
            </a:r>
            <a:r>
              <a:rPr lang="en-US" sz="4600" dirty="0" err="1" smtClean="0"/>
              <a:t>Personalidade</a:t>
            </a:r>
            <a:r>
              <a:rPr lang="en-US" sz="4600" dirty="0" smtClean="0"/>
              <a:t>; </a:t>
            </a:r>
            <a:r>
              <a:rPr lang="en-US" sz="4600" dirty="0" err="1" smtClean="0"/>
              <a:t>Esquizofrenia</a:t>
            </a:r>
            <a:r>
              <a:rPr lang="mr-IN" sz="4600" dirty="0" smtClean="0"/>
              <a:t>…</a:t>
            </a:r>
            <a:endParaRPr lang="en-US" sz="46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sz="4600" dirty="0"/>
          </a:p>
          <a:p>
            <a:pPr marL="0" indent="0">
              <a:buNone/>
            </a:pPr>
            <a:r>
              <a:rPr lang="en-US" sz="4600" dirty="0" smtClean="0"/>
              <a:t>*</a:t>
            </a:r>
            <a:r>
              <a:rPr lang="en-US" sz="4600" dirty="0" err="1" smtClean="0"/>
              <a:t>Gravidade</a:t>
            </a:r>
            <a:r>
              <a:rPr lang="en-US" sz="4600" dirty="0" smtClean="0"/>
              <a:t> </a:t>
            </a:r>
            <a:r>
              <a:rPr lang="en-US" sz="4600" dirty="0"/>
              <a:t>da </a:t>
            </a:r>
            <a:r>
              <a:rPr lang="en-US" sz="4600" dirty="0" smtClean="0"/>
              <a:t>doença, </a:t>
            </a:r>
            <a:r>
              <a:rPr lang="en-US" sz="4600" dirty="0" err="1" smtClean="0"/>
              <a:t>Internação</a:t>
            </a:r>
            <a:r>
              <a:rPr lang="en-US" sz="4600" dirty="0" smtClean="0"/>
              <a:t> </a:t>
            </a:r>
            <a:r>
              <a:rPr lang="en-US" sz="4600" dirty="0" err="1"/>
              <a:t>hospitalar</a:t>
            </a:r>
            <a:r>
              <a:rPr lang="en-US" sz="4600" dirty="0"/>
              <a:t> </a:t>
            </a:r>
            <a:r>
              <a:rPr lang="en-US" sz="4600" dirty="0" smtClean="0"/>
              <a:t>e comorbidades</a:t>
            </a:r>
            <a:endParaRPr lang="en-US" sz="4600" dirty="0"/>
          </a:p>
          <a:p>
            <a:pPr lvl="1"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7760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DC9E1F"/>
                </a:solidFill>
              </a:rPr>
              <a:t>Fatores</a:t>
            </a:r>
            <a:r>
              <a:rPr lang="en-US" sz="3600" dirty="0">
                <a:solidFill>
                  <a:srgbClr val="DC9E1F"/>
                </a:solidFill>
              </a:rPr>
              <a:t> de </a:t>
            </a:r>
            <a:r>
              <a:rPr lang="en-US" sz="3600" dirty="0" err="1">
                <a:solidFill>
                  <a:srgbClr val="DC9E1F"/>
                </a:solidFill>
              </a:rPr>
              <a:t>risco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lvl="1" indent="-342900"/>
            <a:r>
              <a:rPr lang="en-US" sz="3200" dirty="0" smtClean="0"/>
              <a:t>Doen</a:t>
            </a:r>
            <a:r>
              <a:rPr lang="en-US" sz="3200" dirty="0" smtClean="0"/>
              <a:t>ças </a:t>
            </a:r>
            <a:r>
              <a:rPr lang="en-US" sz="3200" dirty="0" err="1" smtClean="0"/>
              <a:t>físicas</a:t>
            </a:r>
            <a:r>
              <a:rPr lang="en-US" sz="3200" dirty="0" smtClean="0"/>
              <a:t> d</a:t>
            </a:r>
            <a:r>
              <a:rPr lang="en-US" sz="3200" dirty="0" smtClean="0"/>
              <a:t>oenças </a:t>
            </a:r>
            <a:r>
              <a:rPr lang="en-US" sz="3200" dirty="0" err="1"/>
              <a:t>crônicas</a:t>
            </a:r>
            <a:r>
              <a:rPr lang="en-US" sz="3200" dirty="0"/>
              <a:t> e </a:t>
            </a:r>
            <a:r>
              <a:rPr lang="en-US" sz="3200" dirty="0" err="1" smtClean="0"/>
              <a:t>dolorosas</a:t>
            </a:r>
            <a:r>
              <a:rPr lang="en-US" sz="3200" dirty="0" smtClean="0"/>
              <a:t>, </a:t>
            </a:r>
            <a:r>
              <a:rPr lang="en-US" sz="3200" dirty="0" err="1" smtClean="0"/>
              <a:t>sequelas</a:t>
            </a:r>
            <a:r>
              <a:rPr lang="mr-IN" sz="3200" dirty="0" smtClean="0"/>
              <a:t>…</a:t>
            </a:r>
            <a:r>
              <a:rPr lang="en-US" sz="3200" dirty="0" smtClean="0"/>
              <a:t> (</a:t>
            </a:r>
            <a:r>
              <a:rPr lang="en-US" sz="3200" dirty="0" err="1"/>
              <a:t>A</a:t>
            </a:r>
            <a:r>
              <a:rPr lang="en-US" sz="3200" dirty="0" err="1" smtClean="0"/>
              <a:t>cidente</a:t>
            </a:r>
            <a:r>
              <a:rPr lang="en-US" sz="3200" dirty="0" smtClean="0"/>
              <a:t> Vascular Cerebral, Cancer, Doença </a:t>
            </a:r>
            <a:r>
              <a:rPr lang="en-US" sz="3200" dirty="0" err="1" smtClean="0"/>
              <a:t>Degenerativa</a:t>
            </a:r>
            <a:r>
              <a:rPr lang="en-US" sz="3200" dirty="0" smtClean="0"/>
              <a:t>, HIV</a:t>
            </a:r>
            <a:r>
              <a:rPr lang="mr-IN" sz="3200" dirty="0" smtClean="0"/>
              <a:t>…)</a:t>
            </a:r>
            <a:endParaRPr lang="en-US" sz="3200" dirty="0" smtClean="0"/>
          </a:p>
          <a:p>
            <a:pPr lvl="1" algn="ctr"/>
            <a:endParaRPr lang="en-US" sz="3200" dirty="0"/>
          </a:p>
          <a:p>
            <a:pPr marL="457200" lvl="1" indent="0" algn="ctr">
              <a:buNone/>
            </a:pPr>
            <a:r>
              <a:rPr lang="en-US" sz="3200" dirty="0" smtClean="0"/>
              <a:t>RISCO MAIOR NO MOMENTO DO DIAGNOSTICO </a:t>
            </a:r>
            <a:r>
              <a:rPr lang="mr-IN" sz="3200" dirty="0" smtClean="0"/>
              <a:t>–</a:t>
            </a:r>
            <a:r>
              <a:rPr lang="en-US" sz="3200" dirty="0" smtClean="0"/>
              <a:t> ATÉ ELABORAR, CRIAR UMA ESTRATEGIA.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44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DC9E1F"/>
                </a:solidFill>
              </a:rPr>
              <a:t>Terceiro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passo</a:t>
            </a:r>
            <a:r>
              <a:rPr lang="en-US" sz="3600" dirty="0" smtClean="0">
                <a:solidFill>
                  <a:srgbClr val="DC9E1F"/>
                </a:solidFill>
              </a:rPr>
              <a:t>: N</a:t>
            </a:r>
            <a:r>
              <a:rPr lang="en-US" sz="3600" dirty="0" smtClean="0">
                <a:solidFill>
                  <a:srgbClr val="DC9E1F"/>
                </a:solidFill>
              </a:rPr>
              <a:t>ÃO JULGAR</a:t>
            </a:r>
            <a:endParaRPr lang="en-US" sz="3600" dirty="0">
              <a:solidFill>
                <a:srgbClr val="DC9E1F"/>
              </a:solidFill>
            </a:endParaRPr>
          </a:p>
        </p:txBody>
      </p:sp>
      <p:pic>
        <p:nvPicPr>
          <p:cNvPr id="4" name="Content Placeholder 3" descr="3-Razões-Para-Você-Não-Julgar-os-Outros-830x450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b="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980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Valorize 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Escutar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Incentivar</a:t>
            </a:r>
            <a:r>
              <a:rPr lang="en-US" sz="3200" dirty="0" smtClean="0"/>
              <a:t> a </a:t>
            </a:r>
            <a:r>
              <a:rPr lang="en-US" sz="3200" dirty="0" err="1" smtClean="0"/>
              <a:t>procurar</a:t>
            </a:r>
            <a:r>
              <a:rPr lang="en-US" sz="3200" dirty="0" smtClean="0"/>
              <a:t> </a:t>
            </a:r>
            <a:r>
              <a:rPr lang="en-US" sz="3200" dirty="0" err="1" smtClean="0"/>
              <a:t>ajuda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Situa</a:t>
            </a:r>
            <a:r>
              <a:rPr lang="en-US" sz="3200" dirty="0" err="1" smtClean="0"/>
              <a:t>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risco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deixar</a:t>
            </a:r>
            <a:r>
              <a:rPr lang="en-US" sz="3200" dirty="0" smtClean="0"/>
              <a:t> a </a:t>
            </a:r>
            <a:r>
              <a:rPr lang="en-US" sz="3200" dirty="0" err="1" smtClean="0"/>
              <a:t>pessoa</a:t>
            </a:r>
            <a:r>
              <a:rPr lang="en-US" sz="3200" dirty="0" smtClean="0"/>
              <a:t> </a:t>
            </a:r>
            <a:r>
              <a:rPr lang="en-US" sz="3200" dirty="0" err="1" smtClean="0"/>
              <a:t>sozinha</a:t>
            </a:r>
            <a:r>
              <a:rPr lang="en-US" sz="3200" dirty="0" smtClean="0"/>
              <a:t> (</a:t>
            </a:r>
            <a:r>
              <a:rPr lang="en-US" sz="3200" dirty="0" err="1" smtClean="0"/>
              <a:t>familiares</a:t>
            </a:r>
            <a:r>
              <a:rPr lang="en-US" sz="3200" dirty="0" smtClean="0"/>
              <a:t>, </a:t>
            </a:r>
            <a:r>
              <a:rPr lang="en-US" sz="3200" dirty="0" err="1" smtClean="0"/>
              <a:t>serviço</a:t>
            </a:r>
            <a:r>
              <a:rPr lang="en-US" sz="3200" dirty="0" smtClean="0"/>
              <a:t> de saúde..);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Avaliar</a:t>
            </a:r>
            <a:r>
              <a:rPr lang="en-US" sz="3200" dirty="0" smtClean="0"/>
              <a:t> </a:t>
            </a:r>
            <a:r>
              <a:rPr lang="en-US" sz="3200" dirty="0" err="1" smtClean="0"/>
              <a:t>segurança</a:t>
            </a:r>
            <a:r>
              <a:rPr lang="en-US" sz="3200" dirty="0" smtClean="0"/>
              <a:t> do local;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Manter</a:t>
            </a:r>
            <a:r>
              <a:rPr lang="en-US" sz="3200" dirty="0" smtClean="0"/>
              <a:t> </a:t>
            </a:r>
            <a:r>
              <a:rPr lang="en-US" sz="3200" dirty="0" err="1" smtClean="0"/>
              <a:t>contato</a:t>
            </a:r>
            <a:r>
              <a:rPr lang="en-US" sz="3200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67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O </a:t>
            </a:r>
            <a:r>
              <a:rPr lang="en-US" sz="3600" dirty="0" err="1" smtClean="0">
                <a:solidFill>
                  <a:srgbClr val="DC9E1F"/>
                </a:solidFill>
              </a:rPr>
              <a:t>Que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n</a:t>
            </a:r>
            <a:r>
              <a:rPr lang="en-US" sz="3600" dirty="0" err="1" smtClean="0">
                <a:solidFill>
                  <a:srgbClr val="DC9E1F"/>
                </a:solidFill>
              </a:rPr>
              <a:t>ão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fazer</a:t>
            </a:r>
            <a:r>
              <a:rPr lang="en-US" sz="3600" dirty="0" smtClean="0">
                <a:solidFill>
                  <a:srgbClr val="DC9E1F"/>
                </a:solidFill>
              </a:rPr>
              <a:t>?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J</a:t>
            </a:r>
            <a:r>
              <a:rPr lang="en-US" sz="2800" dirty="0" err="1" smtClean="0">
                <a:latin typeface="+mj-lt"/>
              </a:rPr>
              <a:t>ulgar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dirty="0" err="1" smtClean="0">
                <a:latin typeface="+mj-lt"/>
              </a:rPr>
              <a:t>fraqueza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covardia</a:t>
            </a:r>
            <a:r>
              <a:rPr lang="mr-IN" sz="2800" dirty="0" smtClean="0">
                <a:latin typeface="+mj-lt"/>
              </a:rPr>
              <a:t>…)</a:t>
            </a:r>
            <a:endParaRPr lang="mr-I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+mj-lt"/>
              </a:rPr>
              <a:t>Banalizar</a:t>
            </a:r>
            <a:r>
              <a:rPr lang="en-US" sz="2800" dirty="0" smtClean="0">
                <a:latin typeface="+mj-lt"/>
              </a:rPr>
              <a:t> </a:t>
            </a:r>
            <a:r>
              <a:rPr lang="mr-IN" sz="2800" dirty="0" smtClean="0">
                <a:latin typeface="+mj-lt"/>
              </a:rPr>
              <a:t> (</a:t>
            </a:r>
            <a:r>
              <a:rPr lang="en-US" sz="2800" dirty="0" err="1" smtClean="0">
                <a:latin typeface="+mj-lt"/>
              </a:rPr>
              <a:t>já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passei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isso</a:t>
            </a:r>
            <a:r>
              <a:rPr lang="en-US" sz="2800" dirty="0">
                <a:latin typeface="+mj-lt"/>
              </a:rPr>
              <a:t>, é </a:t>
            </a:r>
            <a:r>
              <a:rPr lang="en-US" sz="2800" dirty="0" err="1">
                <a:latin typeface="+mj-lt"/>
              </a:rPr>
              <a:t>por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isso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você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quer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morrer</a:t>
            </a:r>
            <a:r>
              <a:rPr lang="en-US" sz="2800" dirty="0" smtClean="0">
                <a:latin typeface="+mj-lt"/>
              </a:rPr>
              <a:t>?)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mr-IN" sz="2800" dirty="0"/>
          </a:p>
          <a:p>
            <a:pPr>
              <a:lnSpc>
                <a:spcPct val="150000"/>
              </a:lnSpc>
            </a:pPr>
            <a:endParaRPr lang="mr-IN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828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Opinar</a:t>
            </a:r>
            <a:r>
              <a:rPr lang="en-US" sz="2800" dirty="0" smtClean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falta</a:t>
            </a:r>
            <a:r>
              <a:rPr lang="en-US" sz="2800" dirty="0"/>
              <a:t> Deus, </a:t>
            </a:r>
            <a:r>
              <a:rPr lang="en-US" sz="2800" dirty="0" err="1"/>
              <a:t>isso</a:t>
            </a:r>
            <a:r>
              <a:rPr lang="en-US" sz="2800" dirty="0"/>
              <a:t> é </a:t>
            </a:r>
            <a:r>
              <a:rPr lang="en-US" sz="2800" dirty="0" err="1"/>
              <a:t>falta</a:t>
            </a:r>
            <a:r>
              <a:rPr lang="en-US" sz="2800" dirty="0"/>
              <a:t> de </a:t>
            </a:r>
            <a:r>
              <a:rPr lang="en-US" sz="2800" dirty="0" err="1"/>
              <a:t>vergonha</a:t>
            </a:r>
            <a:r>
              <a:rPr lang="en-US" sz="2800" dirty="0"/>
              <a:t> na </a:t>
            </a:r>
            <a:r>
              <a:rPr lang="en-US" sz="2800" dirty="0" err="1"/>
              <a:t>cara</a:t>
            </a:r>
            <a:r>
              <a:rPr lang="mr-IN" sz="2800" dirty="0"/>
              <a:t>…</a:t>
            </a:r>
          </a:p>
          <a:p>
            <a:pPr>
              <a:lnSpc>
                <a:spcPct val="150000"/>
              </a:lnSpc>
            </a:pPr>
            <a:r>
              <a:rPr lang="mr-IN" sz="2800" dirty="0" smtClean="0"/>
              <a:t>Dar </a:t>
            </a:r>
            <a:r>
              <a:rPr lang="mr-IN" sz="2800" dirty="0"/>
              <a:t>sermão: tantas pessoas com probemas sérios, e você fazendo isso..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O </a:t>
            </a:r>
            <a:r>
              <a:rPr lang="en-US" sz="3600" dirty="0" err="1" smtClean="0">
                <a:solidFill>
                  <a:srgbClr val="DC9E1F"/>
                </a:solidFill>
              </a:rPr>
              <a:t>Que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n</a:t>
            </a:r>
            <a:r>
              <a:rPr lang="en-US" sz="3600" dirty="0" err="1" smtClean="0">
                <a:solidFill>
                  <a:srgbClr val="DC9E1F"/>
                </a:solidFill>
              </a:rPr>
              <a:t>ão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fazer</a:t>
            </a:r>
            <a:r>
              <a:rPr lang="en-US" sz="3600" dirty="0" smtClean="0">
                <a:solidFill>
                  <a:srgbClr val="DC9E1F"/>
                </a:solidFill>
              </a:rPr>
              <a:t>?</a:t>
            </a:r>
            <a:endParaRPr lang="en-US" sz="3600" dirty="0">
              <a:solidFill>
                <a:srgbClr val="DC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ptura de Tela 2018-05-10 às 21.20.53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" r="-794"/>
          <a:stretch>
            <a:fillRect/>
          </a:stretch>
        </p:blipFill>
        <p:spPr>
          <a:xfrm>
            <a:off x="372534" y="1283677"/>
            <a:ext cx="8534400" cy="4431323"/>
          </a:xfrm>
        </p:spPr>
      </p:pic>
    </p:spTree>
    <p:extLst>
      <p:ext uri="{BB962C8B-B14F-4D97-AF65-F5344CB8AC3E}">
        <p14:creationId xmlns:p14="http://schemas.microsoft.com/office/powerpoint/2010/main" val="2326846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Como </a:t>
            </a:r>
            <a:r>
              <a:rPr lang="en-US" sz="3600" dirty="0" err="1" smtClean="0">
                <a:solidFill>
                  <a:srgbClr val="DC9E1F"/>
                </a:solidFill>
              </a:rPr>
              <a:t>falar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sobre</a:t>
            </a:r>
            <a:r>
              <a:rPr lang="en-US" sz="3600" dirty="0" smtClean="0">
                <a:solidFill>
                  <a:srgbClr val="DC9E1F"/>
                </a:solidFill>
              </a:rPr>
              <a:t> </a:t>
            </a:r>
            <a:r>
              <a:rPr lang="en-US" sz="3600" dirty="0" err="1" smtClean="0">
                <a:solidFill>
                  <a:srgbClr val="DC9E1F"/>
                </a:solidFill>
              </a:rPr>
              <a:t>suicidio</a:t>
            </a:r>
            <a:r>
              <a:rPr lang="en-US" sz="3600" dirty="0" smtClean="0">
                <a:solidFill>
                  <a:srgbClr val="DC9E1F"/>
                </a:solidFill>
              </a:rPr>
              <a:t> - M</a:t>
            </a:r>
            <a:r>
              <a:rPr lang="en-US" sz="3600" dirty="0" smtClean="0">
                <a:solidFill>
                  <a:srgbClr val="DC9E1F"/>
                </a:solidFill>
              </a:rPr>
              <a:t>ÍDIAS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Perigo</a:t>
            </a:r>
            <a:r>
              <a:rPr lang="en-US" sz="2800" dirty="0"/>
              <a:t> </a:t>
            </a:r>
            <a:r>
              <a:rPr lang="en-US" sz="2800" dirty="0" err="1"/>
              <a:t>efeito</a:t>
            </a:r>
            <a:r>
              <a:rPr lang="en-US" sz="2800" dirty="0"/>
              <a:t> de </a:t>
            </a:r>
            <a:r>
              <a:rPr lang="en-US" sz="2800" dirty="0" err="1"/>
              <a:t>Contágio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Evitar</a:t>
            </a:r>
            <a:r>
              <a:rPr lang="en-US" sz="2800" dirty="0"/>
              <a:t> </a:t>
            </a:r>
            <a:r>
              <a:rPr lang="en-US" sz="2800" dirty="0" err="1"/>
              <a:t>divulgar</a:t>
            </a:r>
            <a:r>
              <a:rPr lang="en-US" sz="2800" dirty="0"/>
              <a:t> o </a:t>
            </a:r>
            <a:r>
              <a:rPr lang="en-US" sz="2800" dirty="0" err="1"/>
              <a:t>método</a:t>
            </a:r>
            <a:r>
              <a:rPr lang="en-US" sz="2800" dirty="0"/>
              <a:t> </a:t>
            </a:r>
            <a:r>
              <a:rPr lang="en-US" sz="2800" dirty="0" err="1"/>
              <a:t>utilizado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Divulgar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conseguir</a:t>
            </a:r>
            <a:r>
              <a:rPr lang="en-US" sz="2800" dirty="0" smtClean="0"/>
              <a:t> </a:t>
            </a:r>
            <a:r>
              <a:rPr lang="en-US" sz="2800" dirty="0" err="1" smtClean="0"/>
              <a:t>ajuda</a:t>
            </a:r>
            <a:r>
              <a:rPr lang="en-US" sz="2800" dirty="0" smtClean="0"/>
              <a:t>!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599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RISCO PODE VARIAR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Avalia</a:t>
            </a:r>
            <a:r>
              <a:rPr lang="en-US" sz="2800" dirty="0" err="1" smtClean="0"/>
              <a:t>ção</a:t>
            </a:r>
            <a:r>
              <a:rPr lang="en-US" sz="2800" dirty="0" smtClean="0"/>
              <a:t> </a:t>
            </a:r>
            <a:r>
              <a:rPr lang="en-US" sz="2800" dirty="0" err="1" smtClean="0"/>
              <a:t>periódica</a:t>
            </a:r>
            <a:r>
              <a:rPr lang="en-US" sz="2800" dirty="0" smtClean="0"/>
              <a:t>;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Sempre</a:t>
            </a:r>
            <a:r>
              <a:rPr lang="en-US" sz="2800" dirty="0" smtClean="0"/>
              <a:t> </a:t>
            </a:r>
            <a:r>
              <a:rPr lang="en-US" sz="2800" dirty="0" err="1" smtClean="0"/>
              <a:t>perguntar</a:t>
            </a:r>
            <a:r>
              <a:rPr lang="en-US" sz="2800" dirty="0" smtClean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suicidio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aumenta</a:t>
            </a:r>
            <a:r>
              <a:rPr lang="en-US" sz="2800" dirty="0"/>
              <a:t> o </a:t>
            </a:r>
            <a:r>
              <a:rPr lang="en-US" sz="2800" dirty="0" err="1" smtClean="0"/>
              <a:t>risco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Risco</a:t>
            </a:r>
            <a:r>
              <a:rPr lang="en-US" sz="2800" dirty="0"/>
              <a:t>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mudar</a:t>
            </a:r>
            <a:r>
              <a:rPr lang="en-US" sz="2800" dirty="0"/>
              <a:t> de um </a:t>
            </a:r>
            <a:r>
              <a:rPr lang="en-US" sz="2800" dirty="0" err="1"/>
              <a:t>momento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o outro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232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C9E1F"/>
                </a:solidFill>
              </a:rPr>
              <a:t>O QUE TEMOS A VER COM TUDO ISSO?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82559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FALAR SOBRE SUICIDIO AJUDA A EVITAR MORTES POR ESSA CAUSA.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43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DC9E1F"/>
                </a:solidFill>
              </a:rPr>
              <a:t>O QUE TEMOS A VER COM TUDO ISSO?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SABER </a:t>
            </a:r>
            <a:r>
              <a:rPr lang="en-US" sz="2800" dirty="0"/>
              <a:t>OUVIR PODE SALVAR UMA VIDA.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480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DC9E1F"/>
                </a:solidFill>
              </a:rPr>
              <a:t>O QUE TEMOS A VER COM TUDO ISSO?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/>
              <a:t>RESPEITAR </a:t>
            </a:r>
            <a:r>
              <a:rPr lang="en-US" sz="2800" dirty="0" smtClean="0"/>
              <a:t>A DOR DO OUTRO </a:t>
            </a:r>
            <a:r>
              <a:rPr lang="en-US" sz="2800" dirty="0"/>
              <a:t>PODE SALVAR UMA VIDA.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15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DC9E1F"/>
                </a:solidFill>
              </a:rPr>
              <a:t>O QUE TEMOS A VER COM TUDO ISSO?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SEMPRE </a:t>
            </a:r>
            <a:r>
              <a:rPr lang="en-US" sz="2800" dirty="0"/>
              <a:t>PROCURAR </a:t>
            </a:r>
            <a:r>
              <a:rPr lang="en-US" sz="2800" dirty="0" smtClean="0"/>
              <a:t>AJUDA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PENSAR </a:t>
            </a:r>
            <a:r>
              <a:rPr lang="en-US" sz="2800" dirty="0"/>
              <a:t>EM MORRER NÃO É NORMAL.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75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DC9E1F"/>
                </a:solidFill>
              </a:rPr>
              <a:t>oNDE</a:t>
            </a:r>
            <a:r>
              <a:rPr lang="en-US" sz="3600" dirty="0" smtClean="0">
                <a:solidFill>
                  <a:srgbClr val="DC9E1F"/>
                </a:solidFill>
              </a:rPr>
              <a:t> PROCURAR AJUDA?</a:t>
            </a:r>
            <a:endParaRPr lang="en-US" sz="3600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Emerg</a:t>
            </a:r>
            <a:r>
              <a:rPr lang="en-US" sz="2800" dirty="0" err="1" smtClean="0"/>
              <a:t>ência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SAMU 192, UPA, Pronto Socorro e </a:t>
            </a:r>
            <a:r>
              <a:rPr lang="en-US" sz="2800" dirty="0" err="1" smtClean="0"/>
              <a:t>hospitais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Servi</a:t>
            </a:r>
            <a:r>
              <a:rPr lang="en-US" sz="2800" dirty="0" err="1" smtClean="0"/>
              <a:t>ços</a:t>
            </a:r>
            <a:r>
              <a:rPr lang="en-US" sz="2800" dirty="0" smtClean="0"/>
              <a:t> de saúde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CAPS e </a:t>
            </a:r>
            <a:r>
              <a:rPr lang="en-US" sz="2800" dirty="0" err="1" smtClean="0"/>
              <a:t>Unidades</a:t>
            </a:r>
            <a:r>
              <a:rPr lang="en-US" sz="2800" dirty="0" smtClean="0"/>
              <a:t> </a:t>
            </a:r>
            <a:r>
              <a:rPr lang="en-US" sz="2800" dirty="0" err="1" smtClean="0"/>
              <a:t>B</a:t>
            </a:r>
            <a:r>
              <a:rPr lang="en-US" sz="2800" dirty="0" err="1" smtClean="0"/>
              <a:t>ásicas</a:t>
            </a:r>
            <a:r>
              <a:rPr lang="en-US" sz="2800" dirty="0" smtClean="0"/>
              <a:t> de Saúde</a:t>
            </a:r>
          </a:p>
          <a:p>
            <a:pPr lvl="1">
              <a:lnSpc>
                <a:spcPct val="150000"/>
              </a:lnSpc>
            </a:pPr>
            <a:endParaRPr lang="en-US" sz="2800" dirty="0"/>
          </a:p>
          <a:p>
            <a:pPr lvl="1"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50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ptura de Tela 2018-05-13 às 10.57.50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8" r="-8408"/>
          <a:stretch>
            <a:fillRect/>
          </a:stretch>
        </p:blipFill>
        <p:spPr>
          <a:xfrm>
            <a:off x="-416235" y="609600"/>
            <a:ext cx="9832622" cy="5105400"/>
          </a:xfrm>
        </p:spPr>
      </p:pic>
    </p:spTree>
    <p:extLst>
      <p:ext uri="{BB962C8B-B14F-4D97-AF65-F5344CB8AC3E}">
        <p14:creationId xmlns:p14="http://schemas.microsoft.com/office/powerpoint/2010/main" val="286788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1 às 08.02.26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2" r="-4902"/>
          <a:stretch>
            <a:fillRect/>
          </a:stretch>
        </p:blipFill>
        <p:spPr>
          <a:xfrm>
            <a:off x="-176313" y="811493"/>
            <a:ext cx="9443791" cy="4903507"/>
          </a:xfrm>
        </p:spPr>
      </p:pic>
    </p:spTree>
    <p:extLst>
      <p:ext uri="{BB962C8B-B14F-4D97-AF65-F5344CB8AC3E}">
        <p14:creationId xmlns:p14="http://schemas.microsoft.com/office/powerpoint/2010/main" val="115029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a de Tela 2018-05-11 às 08.04.06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9" r="-4699"/>
          <a:stretch>
            <a:fillRect/>
          </a:stretch>
        </p:blipFill>
        <p:spPr>
          <a:xfrm>
            <a:off x="-139856" y="745067"/>
            <a:ext cx="9571723" cy="4969933"/>
          </a:xfrm>
        </p:spPr>
      </p:pic>
    </p:spTree>
    <p:extLst>
      <p:ext uri="{BB962C8B-B14F-4D97-AF65-F5344CB8AC3E}">
        <p14:creationId xmlns:p14="http://schemas.microsoft.com/office/powerpoint/2010/main" val="29185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1.11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" r="-1276"/>
          <a:stretch>
            <a:fillRect/>
          </a:stretch>
        </p:blipFill>
        <p:spPr>
          <a:xfrm>
            <a:off x="236440" y="1151467"/>
            <a:ext cx="8789027" cy="4563533"/>
          </a:xfrm>
        </p:spPr>
      </p:pic>
    </p:spTree>
    <p:extLst>
      <p:ext uri="{BB962C8B-B14F-4D97-AF65-F5344CB8AC3E}">
        <p14:creationId xmlns:p14="http://schemas.microsoft.com/office/powerpoint/2010/main" val="84235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DC9E1F"/>
                </a:solidFill>
              </a:rPr>
              <a:t>OBRIGADA!</a:t>
            </a:r>
            <a:endParaRPr lang="en-US" sz="3600" dirty="0">
              <a:solidFill>
                <a:srgbClr val="DC9E1F"/>
              </a:solidFill>
            </a:endParaRPr>
          </a:p>
        </p:txBody>
      </p:sp>
      <p:pic>
        <p:nvPicPr>
          <p:cNvPr id="4" name="Content Placeholder 3" descr="mani-bianche-e-ner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6" b="18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5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3.27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7" r="-3517"/>
          <a:stretch>
            <a:fillRect/>
          </a:stretch>
        </p:blipFill>
        <p:spPr>
          <a:xfrm>
            <a:off x="169960" y="1134533"/>
            <a:ext cx="8821640" cy="4580467"/>
          </a:xfrm>
        </p:spPr>
      </p:pic>
    </p:spTree>
    <p:extLst>
      <p:ext uri="{BB962C8B-B14F-4D97-AF65-F5344CB8AC3E}">
        <p14:creationId xmlns:p14="http://schemas.microsoft.com/office/powerpoint/2010/main" val="314551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4.25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6" r="-5666"/>
          <a:stretch>
            <a:fillRect/>
          </a:stretch>
        </p:blipFill>
        <p:spPr>
          <a:xfrm>
            <a:off x="-126686" y="795867"/>
            <a:ext cx="9473886" cy="4919133"/>
          </a:xfrm>
        </p:spPr>
      </p:pic>
    </p:spTree>
    <p:extLst>
      <p:ext uri="{BB962C8B-B14F-4D97-AF65-F5344CB8AC3E}">
        <p14:creationId xmlns:p14="http://schemas.microsoft.com/office/powerpoint/2010/main" val="26046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6.17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6" r="-5406"/>
          <a:stretch>
            <a:fillRect/>
          </a:stretch>
        </p:blipFill>
        <p:spPr>
          <a:xfrm>
            <a:off x="0" y="948267"/>
            <a:ext cx="9180375" cy="4766733"/>
          </a:xfrm>
        </p:spPr>
      </p:pic>
    </p:spTree>
    <p:extLst>
      <p:ext uri="{BB962C8B-B14F-4D97-AF65-F5344CB8AC3E}">
        <p14:creationId xmlns:p14="http://schemas.microsoft.com/office/powerpoint/2010/main" val="9051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a de Tela 2018-05-10 às 21.22.05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0" r="-1820"/>
          <a:stretch>
            <a:fillRect/>
          </a:stretch>
        </p:blipFill>
        <p:spPr>
          <a:xfrm>
            <a:off x="159299" y="1049867"/>
            <a:ext cx="8984701" cy="4665133"/>
          </a:xfrm>
        </p:spPr>
      </p:pic>
    </p:spTree>
    <p:extLst>
      <p:ext uri="{BB962C8B-B14F-4D97-AF65-F5344CB8AC3E}">
        <p14:creationId xmlns:p14="http://schemas.microsoft.com/office/powerpoint/2010/main" val="26621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8-05-10 às 21.25.00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8" r="-2718"/>
          <a:stretch>
            <a:fillRect/>
          </a:stretch>
        </p:blipFill>
        <p:spPr>
          <a:xfrm>
            <a:off x="0" y="1063869"/>
            <a:ext cx="8957733" cy="4651131"/>
          </a:xfrm>
        </p:spPr>
      </p:pic>
    </p:spTree>
    <p:extLst>
      <p:ext uri="{BB962C8B-B14F-4D97-AF65-F5344CB8AC3E}">
        <p14:creationId xmlns:p14="http://schemas.microsoft.com/office/powerpoint/2010/main" val="357267226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2910</TotalTime>
  <Words>677</Words>
  <Application>Microsoft Macintosh PowerPoint</Application>
  <PresentationFormat>On-screen Show (4:3)</PresentationFormat>
  <Paragraphs>129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Horizon</vt:lpstr>
      <vt:lpstr>Suicidio </vt:lpstr>
      <vt:lpstr>Dados epidemiológicos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Que fazer? </vt:lpstr>
      <vt:lpstr>Primeiro passo:</vt:lpstr>
      <vt:lpstr>sOBRE ESCUTAR…</vt:lpstr>
      <vt:lpstr>Segundo passo: observar</vt:lpstr>
      <vt:lpstr>SINAIS DE Preocupação com morte</vt:lpstr>
      <vt:lpstr>Algumas frases…</vt:lpstr>
      <vt:lpstr>MUDANÇAS NO COMPORTAMENTO</vt:lpstr>
      <vt:lpstr>FATORES DE RISCO  Não é uma situação que aumenta o risco de suicidio</vt:lpstr>
      <vt:lpstr>Fatores de risco</vt:lpstr>
      <vt:lpstr>Fatores de risco</vt:lpstr>
      <vt:lpstr>Fatores risco</vt:lpstr>
      <vt:lpstr>Fatores de risco</vt:lpstr>
      <vt:lpstr>Fatores de risco</vt:lpstr>
      <vt:lpstr>Terceiro passo: NÃO JULGAR</vt:lpstr>
      <vt:lpstr>Valorize </vt:lpstr>
      <vt:lpstr>O Que não fazer?</vt:lpstr>
      <vt:lpstr>O Que não fazer?</vt:lpstr>
      <vt:lpstr>Como falar sobre suicidio - MÍDIAS</vt:lpstr>
      <vt:lpstr>RISCO PODE VARIAR</vt:lpstr>
      <vt:lpstr>O QUE TEMOS A VER COM TUDO ISSO?</vt:lpstr>
      <vt:lpstr>O QUE TEMOS A VER COM TUDO ISSO?</vt:lpstr>
      <vt:lpstr>O QUE TEMOS A VER COM TUDO ISSO?</vt:lpstr>
      <vt:lpstr>O QUE TEMOS A VER COM TUDO ISSO?</vt:lpstr>
      <vt:lpstr>oNDE PROCURAR AJUDA?</vt:lpstr>
      <vt:lpstr>PowerPoint Presentation</vt:lpstr>
      <vt:lpstr>PowerPoint Presentation</vt:lpstr>
      <vt:lpstr>PowerPoint Presentation</vt:lpstr>
      <vt:lpstr>OBRIGADA!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Suicidio </dc:title>
  <dc:creator>Audrey Gotardi</dc:creator>
  <cp:lastModifiedBy>Audrey Gotardi</cp:lastModifiedBy>
  <cp:revision>36</cp:revision>
  <dcterms:created xsi:type="dcterms:W3CDTF">2018-05-03T19:12:23Z</dcterms:created>
  <dcterms:modified xsi:type="dcterms:W3CDTF">2018-05-13T23:11:12Z</dcterms:modified>
</cp:coreProperties>
</file>