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DE2"/>
          </a:solidFill>
        </a:fill>
      </a:tcStyle>
    </a:wholeTbl>
    <a:band2H>
      <a:tcTxStyle b="def" i="def"/>
      <a:tcStyle>
        <a:tcBdr/>
        <a:fill>
          <a:solidFill>
            <a:srgbClr val="ECEF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3D1"/>
          </a:solidFill>
        </a:fill>
      </a:tcStyle>
    </a:wholeTbl>
    <a:band2H>
      <a:tcTxStyle b="def" i="def"/>
      <a:tcStyle>
        <a:tcBdr/>
        <a:fill>
          <a:solidFill>
            <a:srgbClr val="ECEA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4"/>
          </a:solidFill>
        </a:fill>
      </a:tcStyle>
    </a:wholeTbl>
    <a:band2H>
      <a:tcTxStyle b="def" i="def"/>
      <a:tcStyle>
        <a:tcBdr/>
        <a:fill>
          <a:solidFill>
            <a:srgbClr val="EFEE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Suicidio é um fenomeno complexo que pode atingir todas as classes socias e todas as idades.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0" name="Shape 2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Material Disponibilizado pelo Ministério da Saúde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4" name="Shape 2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Site – Material ficará disponível em Dicas de Saúde.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Divulgação de dados epidemiológicos pelo Ministério da Saúde Ano passado – como parte do programa que visa reduzir em 10% a mortalidade por suicidio até 2020.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MAIS DO QUE UMA QUESTÃO FILOSOFICA OU RELIGIOSA – FALAR DA HISTORIA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primeira maior causa para homens é agressão e a segunda acidentes de trânsito.</a:t>
            </a:r>
          </a:p>
          <a:p>
            <a:pPr/>
          </a:p>
          <a:p>
            <a:pPr/>
            <a:r>
              <a:t>Mulheres – primeira causa – relacionada a gravidez, parto e puerpério, seguido por acidentes de transito e agressão.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Mulheres são mais reincidentes nas tentativas de suicidio.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/>
            <a:r>
              <a:t>Falar de fatores de proteção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Quase 100%</a:t>
            </a:r>
          </a:p>
          <a:p>
            <a:pPr/>
            <a:r>
              <a:t>80% tem essas doenças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hape 2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Colocar como falar/ postar suicidio = explicar efeito contagio</a:t>
            </a:r>
          </a:p>
          <a:p>
            <a:pPr>
              <a:defRPr b="1"/>
            </a:pPr>
          </a:p>
          <a:p>
            <a:pPr>
              <a:defRPr b="1"/>
            </a:pPr>
            <a:r>
              <a:t>Nos dados falou falar de doencas mentais e alcoolismo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hape 2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Deixar uma mensagem e contato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33333" r="0" b="0"/>
          <a:stretch>
            <a:fillRect/>
          </a:stretch>
        </p:blipFill>
        <p:spPr>
          <a:xfrm>
            <a:off x="0" y="-1"/>
            <a:ext cx="9144000" cy="457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Nível de Corpo Um…"/>
          <p:cNvSpPr txBox="1"/>
          <p:nvPr>
            <p:ph type="body" sz="quarter" idx="1"/>
          </p:nvPr>
        </p:nvSpPr>
        <p:spPr>
          <a:xfrm>
            <a:off x="12192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DC9E1F"/>
                </a:solidFill>
              </a:defRPr>
            </a:lvl1pPr>
            <a:lvl2pPr marL="0" indent="0" algn="ctr">
              <a:buClrTx/>
              <a:buSzTx/>
              <a:buFontTx/>
              <a:buNone/>
              <a:defRPr>
                <a:solidFill>
                  <a:srgbClr val="DC9E1F"/>
                </a:solidFill>
              </a:defRPr>
            </a:lvl2pPr>
            <a:lvl3pPr marL="0" indent="0" algn="ctr">
              <a:buClrTx/>
              <a:buSzTx/>
              <a:buFontTx/>
              <a:buNone/>
              <a:defRPr>
                <a:solidFill>
                  <a:srgbClr val="DC9E1F"/>
                </a:solidFill>
              </a:defRPr>
            </a:lvl3pPr>
            <a:lvl4pPr marL="0" indent="0" algn="ctr">
              <a:buClrTx/>
              <a:buSzTx/>
              <a:buFontTx/>
              <a:buNone/>
              <a:defRPr>
                <a:solidFill>
                  <a:srgbClr val="DC9E1F"/>
                </a:solidFill>
              </a:defRPr>
            </a:lvl4pPr>
            <a:lvl5pPr marL="0" indent="0" algn="ctr">
              <a:buClrTx/>
              <a:buSzTx/>
              <a:buFontTx/>
              <a:buNone/>
              <a:defRPr>
                <a:solidFill>
                  <a:srgbClr val="DC9E1F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4" name="Texto do Título"/>
          <p:cNvSpPr txBox="1"/>
          <p:nvPr>
            <p:ph type="title"/>
          </p:nvPr>
        </p:nvSpPr>
        <p:spPr>
          <a:xfrm>
            <a:off x="685800" y="2007886"/>
            <a:ext cx="7772400" cy="1470027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pPr/>
            <a:r>
              <a:t>Texto do Título</a:t>
            </a:r>
          </a:p>
        </p:txBody>
      </p:sp>
      <p:sp>
        <p:nvSpPr>
          <p:cNvPr id="1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97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o do Título"/>
          <p:cNvSpPr txBox="1"/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06" name="Nível de Corpo Um…"/>
          <p:cNvSpPr txBox="1"/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3" name="Nível de Corpo Um…"/>
          <p:cNvSpPr txBox="1"/>
          <p:nvPr>
            <p:ph type="body" idx="1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o do Título"/>
          <p:cNvSpPr txBox="1"/>
          <p:nvPr>
            <p:ph type="title"/>
          </p:nvPr>
        </p:nvSpPr>
        <p:spPr>
          <a:xfrm>
            <a:off x="609600" y="4962525"/>
            <a:ext cx="7885115" cy="1362075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/>
            <a:r>
              <a:t>Texto do Título</a:t>
            </a:r>
          </a:p>
        </p:txBody>
      </p:sp>
      <p:sp>
        <p:nvSpPr>
          <p:cNvPr id="32" name="Nível de Corpo Um…"/>
          <p:cNvSpPr txBox="1"/>
          <p:nvPr>
            <p:ph type="body" sz="quarter" idx="1"/>
          </p:nvPr>
        </p:nvSpPr>
        <p:spPr>
          <a:xfrm>
            <a:off x="609600" y="3462337"/>
            <a:ext cx="7885115" cy="150018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>
                <a:solidFill>
                  <a:srgbClr val="DC9E1F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DC9E1F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DC9E1F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DC9E1F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DC9E1F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Nível de Corpo Um…"/>
          <p:cNvSpPr txBox="1"/>
          <p:nvPr>
            <p:ph type="body" sz="half" idx="1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Nível de Corpo Um…"/>
          <p:cNvSpPr txBox="1"/>
          <p:nvPr>
            <p:ph type="body" sz="half" idx="1"/>
          </p:nvPr>
        </p:nvSpPr>
        <p:spPr>
          <a:xfrm>
            <a:off x="4800600" y="2209800"/>
            <a:ext cx="3733800" cy="3505200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1" name="Text Placeholder 2"/>
          <p:cNvSpPr/>
          <p:nvPr>
            <p:ph type="body" sz="quarter" idx="13"/>
          </p:nvPr>
        </p:nvSpPr>
        <p:spPr>
          <a:xfrm>
            <a:off x="609600" y="1600199"/>
            <a:ext cx="3733800" cy="574677"/>
          </a:xfrm>
          <a:prstGeom prst="rect">
            <a:avLst/>
          </a:prstGeom>
        </p:spPr>
        <p:txBody>
          <a:bodyPr anchor="b"/>
          <a:lstStyle/>
          <a:p>
            <a:pPr>
              <a:defRPr spc="0"/>
            </a:pPr>
          </a:p>
        </p:txBody>
      </p:sp>
      <p:sp>
        <p:nvSpPr>
          <p:cNvPr id="52" name="Text Placeholder 4"/>
          <p:cNvSpPr/>
          <p:nvPr>
            <p:ph type="body" sz="quarter" idx="14"/>
          </p:nvPr>
        </p:nvSpPr>
        <p:spPr>
          <a:xfrm>
            <a:off x="4800600" y="1600199"/>
            <a:ext cx="3733800" cy="574677"/>
          </a:xfrm>
          <a:prstGeom prst="rect">
            <a:avLst/>
          </a:prstGeom>
        </p:spPr>
        <p:txBody>
          <a:bodyPr anchor="b"/>
          <a:lstStyle/>
          <a:p>
            <a:pPr>
              <a:defRPr spc="0"/>
            </a:pPr>
          </a:p>
        </p:txBody>
      </p:sp>
      <p:sp>
        <p:nvSpPr>
          <p:cNvPr id="5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/>
          <p:nvPr>
            <p:ph type="body" sz="half" idx="1"/>
          </p:nvPr>
        </p:nvSpPr>
        <p:spPr>
          <a:xfrm>
            <a:off x="3962400" y="1447800"/>
            <a:ext cx="4648200" cy="4267200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Texto do Título"/>
          <p:cNvSpPr txBox="1"/>
          <p:nvPr>
            <p:ph type="title"/>
          </p:nvPr>
        </p:nvSpPr>
        <p:spPr>
          <a:xfrm>
            <a:off x="612648" y="1447800"/>
            <a:ext cx="2971801" cy="1097281"/>
          </a:xfrm>
          <a:prstGeom prst="rect">
            <a:avLst/>
          </a:prstGeom>
        </p:spPr>
        <p:txBody>
          <a:bodyPr/>
          <a:lstStyle>
            <a:lvl1pPr>
              <a:defRPr cap="none" sz="1800">
                <a:solidFill>
                  <a:srgbClr val="DC9E1F"/>
                </a:solidFill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77" name="Text Placeholder 3"/>
          <p:cNvSpPr/>
          <p:nvPr>
            <p:ph type="body" sz="quarter" idx="13"/>
          </p:nvPr>
        </p:nvSpPr>
        <p:spPr>
          <a:xfrm>
            <a:off x="612648" y="2547890"/>
            <a:ext cx="2971802" cy="3167111"/>
          </a:xfrm>
          <a:prstGeom prst="rect">
            <a:avLst/>
          </a:prstGeom>
        </p:spPr>
        <p:txBody>
          <a:bodyPr lIns="9144" tIns="9144" rIns="9144" bIns="9144"/>
          <a:lstStyle/>
          <a:p>
            <a:pPr>
              <a:defRPr spc="0"/>
            </a:pPr>
          </a:p>
        </p:txBody>
      </p:sp>
      <p:sp>
        <p:nvSpPr>
          <p:cNvPr id="7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Texto do Título"/>
          <p:cNvSpPr txBox="1"/>
          <p:nvPr>
            <p:ph type="title"/>
          </p:nvPr>
        </p:nvSpPr>
        <p:spPr>
          <a:xfrm>
            <a:off x="609600" y="1447800"/>
            <a:ext cx="2971800" cy="1097281"/>
          </a:xfrm>
          <a:prstGeom prst="rect">
            <a:avLst/>
          </a:prstGeom>
        </p:spPr>
        <p:txBody>
          <a:bodyPr/>
          <a:lstStyle>
            <a:lvl1pPr>
              <a:defRPr cap="none" sz="1800">
                <a:solidFill>
                  <a:srgbClr val="DC9E1F"/>
                </a:solidFill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87" name="Picture Placeholder 2"/>
          <p:cNvSpPr/>
          <p:nvPr>
            <p:ph type="pic" sz="quarter" idx="13"/>
          </p:nvPr>
        </p:nvSpPr>
        <p:spPr>
          <a:xfrm>
            <a:off x="4657344" y="1447800"/>
            <a:ext cx="3419856" cy="34747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8" name="Nível de Corpo Um…"/>
          <p:cNvSpPr txBox="1"/>
          <p:nvPr>
            <p:ph type="body" sz="quarter" idx="1"/>
          </p:nvPr>
        </p:nvSpPr>
        <p:spPr>
          <a:xfrm>
            <a:off x="609600" y="2547890"/>
            <a:ext cx="2971800" cy="2405110"/>
          </a:xfrm>
          <a:prstGeom prst="rect">
            <a:avLst/>
          </a:prstGeom>
        </p:spPr>
        <p:txBody>
          <a:bodyPr lIns="9144" tIns="9144" rIns="9144" bIns="9144"/>
          <a:lstStyle>
            <a:lvl1pPr marL="0" indent="0">
              <a:buClrTx/>
              <a:buSzTx/>
              <a:buFontTx/>
              <a:buNone/>
              <a:defRPr sz="1400"/>
            </a:lvl1pPr>
            <a:lvl2pPr marL="0" indent="0">
              <a:buClrTx/>
              <a:buSzTx/>
              <a:buFontTx/>
              <a:buNone/>
              <a:defRPr sz="1400"/>
            </a:lvl2pPr>
            <a:lvl3pPr marL="0" indent="0">
              <a:buClrTx/>
              <a:buSzTx/>
              <a:buFontTx/>
              <a:buNone/>
              <a:defRPr sz="1400"/>
            </a:lvl3pPr>
            <a:lvl4pPr marL="0" indent="0">
              <a:buClrTx/>
              <a:buSzTx/>
              <a:buFontTx/>
              <a:buNone/>
              <a:defRPr sz="1400"/>
            </a:lvl4pPr>
            <a:lvl5pPr marL="0" indent="0">
              <a:buClrTx/>
              <a:buSzTx/>
              <a:buFontTx/>
              <a:buNone/>
              <a:defRPr sz="1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o do Título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4" name="Nível de Corpo Um…"/>
          <p:cNvSpPr txBox="1"/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" name="Número do Slide"/>
          <p:cNvSpPr txBox="1"/>
          <p:nvPr>
            <p:ph type="sldNum" sz="quarter" idx="2"/>
          </p:nvPr>
        </p:nvSpPr>
        <p:spPr>
          <a:xfrm>
            <a:off x="8302841" y="6416993"/>
            <a:ext cx="231561" cy="2438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" strike="noStrike" sz="30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" strike="noStrike" sz="30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" strike="noStrike" sz="30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" strike="noStrike" sz="30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" strike="noStrike" sz="30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" strike="noStrike" sz="30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" strike="noStrike" sz="30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" strike="noStrike" sz="30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" strike="noStrike" sz="30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C9E1F"/>
        </a:buClr>
        <a:buSzPct val="100000"/>
        <a:buFont typeface="Arial"/>
        <a:buChar char="•"/>
        <a:tabLst/>
        <a:defRPr b="0" baseline="0" cap="none" i="0" spc="30" strike="noStrike" sz="17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1pPr>
      <a:lvl2pPr marL="742950" marR="0" indent="-2857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C9E1F"/>
        </a:buClr>
        <a:buSzPct val="100000"/>
        <a:buFont typeface="Arial"/>
        <a:buChar char="•"/>
        <a:tabLst/>
        <a:defRPr b="0" baseline="0" cap="none" i="0" spc="30" strike="noStrike" sz="17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1143000" marR="0" indent="-228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C9E1F"/>
        </a:buClr>
        <a:buSzPct val="100000"/>
        <a:buFont typeface="Arial"/>
        <a:buChar char="•"/>
        <a:tabLst/>
        <a:defRPr b="0" baseline="0" cap="none" i="0" spc="30" strike="noStrike" sz="17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1600200" marR="0" indent="-228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C9E1F"/>
        </a:buClr>
        <a:buSzPct val="100000"/>
        <a:buFont typeface="Arial"/>
        <a:buChar char="•"/>
        <a:tabLst/>
        <a:defRPr b="0" baseline="0" cap="none" i="0" spc="30" strike="noStrike" sz="17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2057400" marR="0" indent="-228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C9E1F"/>
        </a:buClr>
        <a:buSzPct val="100000"/>
        <a:buFont typeface="Arial"/>
        <a:buChar char="•"/>
        <a:tabLst/>
        <a:defRPr b="0" baseline="0" cap="none" i="0" spc="30" strike="noStrike" sz="17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2514600" marR="0" indent="-228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C9E1F"/>
        </a:buClr>
        <a:buSzPct val="100000"/>
        <a:buFont typeface="Arial"/>
        <a:buChar char="•"/>
        <a:tabLst/>
        <a:defRPr b="0" baseline="0" cap="none" i="0" spc="30" strike="noStrike" sz="17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2971800" marR="0" indent="-228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C9E1F"/>
        </a:buClr>
        <a:buSzPct val="100000"/>
        <a:buFont typeface="Arial"/>
        <a:buChar char="•"/>
        <a:tabLst/>
        <a:defRPr b="0" baseline="0" cap="none" i="0" spc="30" strike="noStrike" sz="17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3429000" marR="0" indent="-228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C9E1F"/>
        </a:buClr>
        <a:buSzPct val="100000"/>
        <a:buFont typeface="Arial"/>
        <a:buChar char="•"/>
        <a:tabLst/>
        <a:defRPr b="0" baseline="0" cap="none" i="0" spc="30" strike="noStrike" sz="17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3886200" marR="0" indent="-228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C9E1F"/>
        </a:buClr>
        <a:buSzPct val="100000"/>
        <a:buFont typeface="Arial"/>
        <a:buChar char="•"/>
        <a:tabLst/>
        <a:defRPr b="0" baseline="0" cap="none" i="0" spc="30" strike="noStrike" sz="1700" u="none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ubtitle 1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0" sz="2100"/>
            </a:pPr>
            <a:r>
              <a:t>Dra Audrey Gotardi</a:t>
            </a:r>
          </a:p>
          <a:p>
            <a:pPr>
              <a:defRPr spc="0" sz="2100"/>
            </a:pPr>
            <a:r>
              <a:t>CRM-PR 30.144</a:t>
            </a:r>
          </a:p>
        </p:txBody>
      </p:sp>
      <p:sp>
        <p:nvSpPr>
          <p:cNvPr id="117" name="Title 2"/>
          <p:cNvSpPr txBox="1"/>
          <p:nvPr>
            <p:ph type="ctrTitle"/>
          </p:nvPr>
        </p:nvSpPr>
        <p:spPr>
          <a:xfrm>
            <a:off x="630732" y="703806"/>
            <a:ext cx="7882536" cy="2431208"/>
          </a:xfrm>
          <a:prstGeom prst="rect">
            <a:avLst/>
          </a:prstGeom>
        </p:spPr>
        <p:txBody>
          <a:bodyPr/>
          <a:lstStyle/>
          <a:p>
            <a:pPr>
              <a:defRPr spc="0" sz="5500">
                <a:solidFill>
                  <a:srgbClr val="FFAD27"/>
                </a:solidFill>
              </a:defRPr>
            </a:pPr>
            <a:r>
              <a:t>SETEMBRO AMARELO </a:t>
            </a:r>
          </a:p>
          <a:p>
            <a:pPr>
              <a:defRPr spc="0" sz="4000"/>
            </a:pPr>
          </a:p>
          <a:p>
            <a:pPr>
              <a:defRPr spc="0" sz="4000"/>
            </a:pPr>
            <a:r>
              <a:t> MÊS DE VALORIZAÇÃO DA VIDA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866" y="948267"/>
            <a:ext cx="8284642" cy="4766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076" y="1049867"/>
            <a:ext cx="8669147" cy="4665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918" y="1063868"/>
            <a:ext cx="8495897" cy="4651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ontent Placeholder 7" descr="Content Placeholder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611" y="1160584"/>
            <a:ext cx="8421311" cy="4554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252" y="1032932"/>
            <a:ext cx="8052181" cy="46820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911" y="1016000"/>
            <a:ext cx="8612252" cy="469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/>
          <p:nvPr>
            <p:ph type="title"/>
          </p:nvPr>
        </p:nvSpPr>
        <p:spPr>
          <a:xfrm>
            <a:off x="609600" y="1168970"/>
            <a:ext cx="7924800" cy="2288316"/>
          </a:xfrm>
          <a:prstGeom prst="rect">
            <a:avLst/>
          </a:prstGeom>
        </p:spPr>
        <p:txBody>
          <a:bodyPr/>
          <a:lstStyle/>
          <a:p>
            <a:pPr algn="ctr" defTabSz="603504">
              <a:defRPr spc="0" sz="2600">
                <a:solidFill>
                  <a:srgbClr val="DC9E1F"/>
                </a:solidFill>
              </a:defRPr>
            </a:pPr>
            <a:r>
              <a:t>FATORES DE RISCO</a:t>
            </a:r>
            <a:br/>
            <a:br>
              <a:rPr b="1"/>
            </a:br>
            <a:r>
              <a:rPr b="1"/>
              <a:t>Não é uma situação que aumenta o risco de suicidio</a:t>
            </a:r>
          </a:p>
        </p:txBody>
      </p:sp>
      <p:sp>
        <p:nvSpPr>
          <p:cNvPr id="162" name="Content Placeholder 2"/>
          <p:cNvSpPr txBox="1"/>
          <p:nvPr>
            <p:ph type="body" sz="half" idx="1"/>
          </p:nvPr>
        </p:nvSpPr>
        <p:spPr>
          <a:xfrm>
            <a:off x="609600" y="3951618"/>
            <a:ext cx="7924800" cy="228831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700"/>
              </a:spcBef>
              <a:buSzTx/>
              <a:buNone/>
              <a:defRPr spc="0" sz="3200"/>
            </a:lvl1pPr>
          </a:lstStyle>
          <a:p>
            <a:pPr/>
            <a:r>
              <a:t>Não olhar de forma isolada – Fenômeno Complexo.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RINCIPAIS FATORES DE RISCO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</a:lstStyle>
          <a:p>
            <a:pPr/>
            <a:r>
              <a:t>pRINCIPAIS FATORES DE RISCO</a:t>
            </a:r>
          </a:p>
        </p:txBody>
      </p:sp>
      <p:sp>
        <p:nvSpPr>
          <p:cNvPr id="165" name="Tentativa prévia (5-6 vezes)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898" indent="-342898">
              <a:defRPr b="1" spc="0" sz="3400"/>
            </a:pPr>
            <a:r>
              <a:t>Tentativa prévia (5-6 vezes);</a:t>
            </a:r>
            <a:endParaRPr spc="58"/>
          </a:p>
          <a:p>
            <a:pPr lvl="2" marL="1257300" indent="-342900">
              <a:defRPr b="1" spc="0" sz="3400"/>
            </a:pPr>
            <a:r>
              <a:t>50% já haviam tentado!</a:t>
            </a:r>
            <a:endParaRPr spc="58"/>
          </a:p>
          <a:p>
            <a:pPr lvl="2" marL="1257300" indent="-342900">
              <a:defRPr b="1" spc="58" sz="3400"/>
            </a:pPr>
          </a:p>
          <a:p>
            <a:pPr lvl="2" marL="1257300" indent="-342900">
              <a:defRPr b="1" spc="58" sz="3400"/>
            </a:pPr>
          </a:p>
          <a:p>
            <a:pPr marL="342898" indent="-342898">
              <a:defRPr b="1" spc="0" sz="3400"/>
            </a:pPr>
            <a:r>
              <a:t>Doença Mental</a:t>
            </a:r>
            <a:endParaRPr spc="58"/>
          </a:p>
          <a:p>
            <a:pPr lvl="2" marL="1257300" indent="-342900">
              <a:defRPr b="1" spc="0" sz="3400"/>
            </a:pPr>
            <a:r>
              <a:t>É possível tratar!!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Fatores de risco</a:t>
            </a:r>
          </a:p>
        </p:txBody>
      </p:sp>
      <p:sp>
        <p:nvSpPr>
          <p:cNvPr id="168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700"/>
              </a:spcBef>
              <a:defRPr spc="0" sz="3200"/>
            </a:pPr>
            <a:r>
              <a:t>Genero Masculino;</a:t>
            </a:r>
          </a:p>
          <a:p>
            <a:pPr>
              <a:lnSpc>
                <a:spcPct val="150000"/>
              </a:lnSpc>
              <a:spcBef>
                <a:spcPts val="700"/>
              </a:spcBef>
              <a:defRPr spc="0" sz="3200"/>
            </a:pPr>
            <a:r>
              <a:t>Jovens e Idosos;</a:t>
            </a:r>
          </a:p>
          <a:p>
            <a:pPr>
              <a:lnSpc>
                <a:spcPct val="150000"/>
              </a:lnSpc>
              <a:spcBef>
                <a:spcPts val="700"/>
              </a:spcBef>
              <a:defRPr spc="0" sz="3200"/>
            </a:pPr>
            <a:r>
              <a:t>Solteiro, separado, viúvo;</a:t>
            </a:r>
          </a:p>
          <a:p>
            <a:pPr>
              <a:lnSpc>
                <a:spcPct val="150000"/>
              </a:lnSpc>
              <a:spcBef>
                <a:spcPts val="700"/>
              </a:spcBef>
              <a:defRPr spc="0" sz="3200"/>
            </a:pPr>
            <a:r>
              <a:t>Isolamento – solidão;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Fatores de risco</a:t>
            </a:r>
          </a:p>
        </p:txBody>
      </p:sp>
      <p:sp>
        <p:nvSpPr>
          <p:cNvPr id="171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700"/>
              </a:spcBef>
              <a:defRPr spc="0" sz="3200"/>
            </a:pPr>
            <a:r>
              <a:t>Desemprego, Aposentadoria;</a:t>
            </a:r>
          </a:p>
          <a:p>
            <a:pPr>
              <a:lnSpc>
                <a:spcPct val="150000"/>
              </a:lnSpc>
              <a:spcBef>
                <a:spcPts val="700"/>
              </a:spcBef>
              <a:defRPr spc="0" sz="3200"/>
            </a:pPr>
            <a:r>
              <a:t>Situação financeira – crise (2-3 meses);</a:t>
            </a:r>
          </a:p>
          <a:p>
            <a:pPr>
              <a:lnSpc>
                <a:spcPct val="150000"/>
              </a:lnSpc>
              <a:spcBef>
                <a:spcPts val="700"/>
              </a:spcBef>
              <a:defRPr spc="0" sz="3200"/>
            </a:pPr>
            <a:r>
              <a:t>Abuso na infância;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Bate papo sobre Suicídio - Porque é importante falar sobre isso?"/>
          <p:cNvSpPr txBox="1"/>
          <p:nvPr>
            <p:ph type="title"/>
          </p:nvPr>
        </p:nvSpPr>
        <p:spPr>
          <a:xfrm>
            <a:off x="609599" y="274638"/>
            <a:ext cx="8083354" cy="312092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pc="0" sz="3300">
                <a:solidFill>
                  <a:srgbClr val="FF981C"/>
                </a:solidFill>
              </a:defRPr>
            </a:lvl1pPr>
          </a:lstStyle>
          <a:p>
            <a:pPr/>
            <a:r>
              <a:t>Bate papo sobre Suicídio - Porque é importante falar sobre isso?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Fatores risco</a:t>
            </a:r>
          </a:p>
        </p:txBody>
      </p:sp>
      <p:sp>
        <p:nvSpPr>
          <p:cNvPr id="174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700"/>
              </a:spcBef>
              <a:defRPr spc="0" sz="3200"/>
            </a:pPr>
            <a:r>
              <a:t>História familiar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herança genética + comportamento aprendido;</a:t>
            </a:r>
          </a:p>
          <a:p>
            <a:pPr>
              <a:lnSpc>
                <a:spcPct val="150000"/>
              </a:lnSpc>
              <a:spcBef>
                <a:spcPts val="700"/>
              </a:spcBef>
              <a:defRPr spc="0" sz="3200"/>
            </a:pPr>
            <a:r>
              <a:t>Doenças mentais;</a:t>
            </a:r>
          </a:p>
          <a:p>
            <a:pPr>
              <a:lnSpc>
                <a:spcPct val="150000"/>
              </a:lnSpc>
              <a:spcBef>
                <a:spcPts val="700"/>
              </a:spcBef>
              <a:defRPr spc="0" sz="3200"/>
            </a:pPr>
            <a:r>
              <a:t>Doenças físicas.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Fatores de risco</a:t>
            </a:r>
          </a:p>
        </p:txBody>
      </p:sp>
      <p:sp>
        <p:nvSpPr>
          <p:cNvPr id="177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700"/>
              </a:spcBef>
              <a:defRPr spc="0" sz="3200"/>
            </a:pPr>
            <a:r>
              <a:t>Doenças Mentais :Transtornos de humor; Abuso de substancias;Transtorno de Personalidade; Esquizofrenia…</a:t>
            </a:r>
            <a:endParaRPr spc="30" sz="4600"/>
          </a:p>
          <a:p>
            <a:pPr lvl="1" marL="0" indent="457200">
              <a:lnSpc>
                <a:spcPct val="120000"/>
              </a:lnSpc>
              <a:buSzTx/>
              <a:buNone/>
              <a:defRPr sz="4600"/>
            </a:pPr>
          </a:p>
          <a:p>
            <a:pPr marL="0" indent="0">
              <a:lnSpc>
                <a:spcPct val="80000"/>
              </a:lnSpc>
              <a:spcBef>
                <a:spcPts val="700"/>
              </a:spcBef>
              <a:buSzTx/>
              <a:buNone/>
              <a:defRPr spc="0" sz="3200"/>
            </a:pPr>
            <a:r>
              <a:t>*Gravidade da doença, Internação hospitalar e comorbidades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Fatores de risco</a:t>
            </a:r>
          </a:p>
        </p:txBody>
      </p:sp>
      <p:sp>
        <p:nvSpPr>
          <p:cNvPr id="18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342900" indent="-342900">
              <a:spcBef>
                <a:spcPts val="700"/>
              </a:spcBef>
              <a:defRPr spc="0" sz="3200"/>
            </a:pPr>
            <a:r>
              <a:t>Doenças físicas doenças crônicas e dolorosas, sequelas… (Acidente Vascular Cerebral, Cancer, Doença Degenerativa, HIV…)</a:t>
            </a:r>
            <a:endParaRPr spc="30"/>
          </a:p>
          <a:p>
            <a:pPr lvl="1" algn="ctr">
              <a:defRPr sz="3200"/>
            </a:pPr>
          </a:p>
          <a:p>
            <a:pPr lvl="1" marL="0" indent="457200" algn="ctr">
              <a:spcBef>
                <a:spcPts val="700"/>
              </a:spcBef>
              <a:buSzTx/>
              <a:buNone/>
              <a:defRPr spc="0" sz="3200"/>
            </a:pPr>
            <a:r>
              <a:t>RISCO MAIOR NO MOMENTO DO DIAGNOSTICO – ATÉ ELABORAR, CRIAR UMA ESTRATÉGIA.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entimentos/ comportamento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</a:lstStyle>
          <a:p>
            <a:pPr/>
            <a:r>
              <a:t>Sentimentos/ comportamento</a:t>
            </a:r>
          </a:p>
        </p:txBody>
      </p:sp>
      <p:sp>
        <p:nvSpPr>
          <p:cNvPr id="185" name="Desesperança, Desespero ,Desamparo e Impulsividade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defRPr spc="0" sz="3200"/>
            </a:pPr>
            <a:r>
              <a:t>Desesperança, Desespero ,Desamparo e Impulsividade!</a:t>
            </a:r>
            <a:endParaRPr spc="55"/>
          </a:p>
          <a:p>
            <a:pPr marL="342900" indent="-342900">
              <a:defRPr spc="55" sz="3200"/>
            </a:pPr>
          </a:p>
          <a:p>
            <a:pPr marL="342900" indent="-342900">
              <a:defRPr spc="55" sz="3200"/>
            </a:pPr>
          </a:p>
          <a:p>
            <a:pPr marL="342900" indent="-342900">
              <a:defRPr spc="0" sz="3200"/>
            </a:pPr>
            <a:r>
              <a:t>Jovens —&gt; impulsividade + uso de substâncias - Cuidado!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O Que fazer? </a:t>
            </a:r>
          </a:p>
        </p:txBody>
      </p:sp>
      <p:pic>
        <p:nvPicPr>
          <p:cNvPr id="188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0" t="10492" r="0" b="10492"/>
          <a:stretch>
            <a:fillRect/>
          </a:stretch>
        </p:blipFill>
        <p:spPr>
          <a:xfrm>
            <a:off x="609600" y="1600199"/>
            <a:ext cx="7924800" cy="4114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Primeiro passo:</a:t>
            </a:r>
          </a:p>
        </p:txBody>
      </p:sp>
      <p:pic>
        <p:nvPicPr>
          <p:cNvPr id="191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8132" t="0" r="8132" b="0"/>
          <a:stretch>
            <a:fillRect/>
          </a:stretch>
        </p:blipFill>
        <p:spPr>
          <a:xfrm>
            <a:off x="609600" y="1600200"/>
            <a:ext cx="7924800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sOBRE ESCUTAR…</a:t>
            </a:r>
          </a:p>
        </p:txBody>
      </p:sp>
      <p:sp>
        <p:nvSpPr>
          <p:cNvPr id="194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pc="0" sz="2800"/>
            </a:pPr>
            <a:r>
              <a:t>Deixar falar ajuda!</a:t>
            </a:r>
          </a:p>
          <a:p>
            <a:pPr>
              <a:lnSpc>
                <a:spcPct val="150000"/>
              </a:lnSpc>
              <a:defRPr spc="0" sz="2800"/>
            </a:pPr>
            <a:r>
              <a:t>Mito – Quem fala que quer morrer não se mata.</a:t>
            </a:r>
            <a:endParaRPr spc="30"/>
          </a:p>
          <a:p>
            <a:pPr>
              <a:lnSpc>
                <a:spcPct val="150000"/>
              </a:lnSpc>
              <a:defRPr spc="0" sz="2800"/>
            </a:pPr>
            <a:r>
              <a:t>Não julgar. Cuidado com preconceito – Chantagem emocional (?)</a:t>
            </a:r>
          </a:p>
          <a:p>
            <a:pPr>
              <a:lnSpc>
                <a:spcPct val="150000"/>
              </a:lnSpc>
              <a:defRPr spc="0" sz="2800"/>
            </a:pPr>
            <a:r>
              <a:t>Conversar sobre não incentiva a cometer o ato;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utro Mito - a pessoa pode escolher entre viver e morrer. Falso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0" sz="3000"/>
            </a:pPr>
            <a:r>
              <a:t>Outro Mito - a pessoa pode escolher entre viver e morrer. Falso!</a:t>
            </a:r>
            <a:endParaRPr spc="52"/>
          </a:p>
          <a:p>
            <a:pPr>
              <a:defRPr spc="52" sz="3000"/>
            </a:pPr>
          </a:p>
          <a:p>
            <a:pPr>
              <a:defRPr spc="0" sz="3000"/>
            </a:pPr>
            <a:r>
              <a:t>Visão distorcida (9 em 10 tem Transtorno Mental).</a:t>
            </a:r>
            <a:endParaRPr spc="52"/>
          </a:p>
          <a:p>
            <a:pPr>
              <a:defRPr spc="52" sz="3000"/>
            </a:pPr>
          </a:p>
          <a:p>
            <a:pPr>
              <a:defRPr spc="0" sz="3000"/>
            </a:pPr>
            <a:r>
              <a:t>Sempre procurar ajuda.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Segundo passo: observar</a:t>
            </a:r>
          </a:p>
        </p:txBody>
      </p:sp>
      <p:pic>
        <p:nvPicPr>
          <p:cNvPr id="199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0" t="11089" r="0" b="11089"/>
          <a:stretch>
            <a:fillRect/>
          </a:stretch>
        </p:blipFill>
        <p:spPr>
          <a:xfrm>
            <a:off x="609600" y="1600199"/>
            <a:ext cx="7924800" cy="4114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SINAIS DE Preocupação com morte</a:t>
            </a:r>
          </a:p>
        </p:txBody>
      </p:sp>
      <p:sp>
        <p:nvSpPr>
          <p:cNvPr id="20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pc="0" sz="3200"/>
            </a:pPr>
            <a:r>
              <a:t>Falar sobre morrer frequentemente;</a:t>
            </a:r>
          </a:p>
          <a:p>
            <a:pPr>
              <a:defRPr sz="3200"/>
            </a:pPr>
          </a:p>
          <a:p>
            <a:pPr>
              <a:spcBef>
                <a:spcPts val="700"/>
              </a:spcBef>
              <a:defRPr spc="0" sz="3200"/>
            </a:pPr>
            <a:r>
              <a:t>Visão negativa sobre a vida;</a:t>
            </a:r>
            <a:endParaRPr spc="30"/>
          </a:p>
          <a:p>
            <a:pPr>
              <a:defRPr sz="3200"/>
            </a:pPr>
          </a:p>
          <a:p>
            <a:pPr>
              <a:spcBef>
                <a:spcPts val="700"/>
              </a:spcBef>
              <a:defRPr spc="0" sz="3200"/>
            </a:pPr>
            <a:r>
              <a:t>Fazer testamento, organizar…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uicidio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FFAF12"/>
                </a:solidFill>
              </a:defRPr>
            </a:lvl1pPr>
          </a:lstStyle>
          <a:p>
            <a:pPr/>
            <a:r>
              <a:t>Suicidio</a:t>
            </a:r>
          </a:p>
        </p:txBody>
      </p:sp>
      <p:sp>
        <p:nvSpPr>
          <p:cNvPr id="124" name="Fenômeno complexo, presente ao longo de toda história da humanidade, em todas as cultura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8897" indent="-318897" defTabSz="850391">
              <a:spcBef>
                <a:spcPts val="500"/>
              </a:spcBef>
              <a:defRPr spc="0" sz="2600"/>
            </a:pPr>
            <a:r>
              <a:t>Fenômeno complexo, presente ao longo de toda história da humanidade, em todas as culturas.</a:t>
            </a:r>
            <a:endParaRPr spc="47"/>
          </a:p>
          <a:p>
            <a:pPr marL="318897" indent="-318897" defTabSz="850391">
              <a:spcBef>
                <a:spcPts val="500"/>
              </a:spcBef>
              <a:defRPr spc="47" sz="2600"/>
            </a:pPr>
          </a:p>
          <a:p>
            <a:pPr marL="318897" indent="-318897" defTabSz="850391">
              <a:spcBef>
                <a:spcPts val="500"/>
              </a:spcBef>
              <a:defRPr spc="0" sz="2600"/>
            </a:pPr>
            <a:r>
              <a:t>Ato executado pelo próprio indivíduo com a intenção de morrer, com um meio que ele acredite ser letal.</a:t>
            </a:r>
            <a:endParaRPr spc="47"/>
          </a:p>
          <a:p>
            <a:pPr marL="318897" indent="-318897" defTabSz="850391">
              <a:spcBef>
                <a:spcPts val="500"/>
              </a:spcBef>
              <a:defRPr spc="47" sz="2600"/>
            </a:pPr>
          </a:p>
          <a:p>
            <a:pPr marL="318897" indent="-318897" defTabSz="850391">
              <a:spcBef>
                <a:spcPts val="500"/>
              </a:spcBef>
              <a:defRPr spc="0" sz="2600"/>
            </a:pPr>
            <a:r>
              <a:t>Ambivalência - parar a dor / sobreviver</a:t>
            </a:r>
            <a:endParaRPr spc="47"/>
          </a:p>
          <a:p>
            <a:pPr marL="318897" indent="-318897" defTabSz="850391">
              <a:spcBef>
                <a:spcPts val="500"/>
              </a:spcBef>
              <a:defRPr spc="47" sz="2600"/>
            </a:pPr>
          </a:p>
          <a:p>
            <a:pPr marL="318897" indent="-318897" defTabSz="850391">
              <a:spcBef>
                <a:spcPts val="500"/>
              </a:spcBef>
              <a:defRPr spc="0" sz="2600"/>
            </a:pPr>
            <a:r>
              <a:t>Comportamento suicida —-&gt; Suicidio.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Algumas frases…</a:t>
            </a:r>
          </a:p>
        </p:txBody>
      </p:sp>
      <p:sp>
        <p:nvSpPr>
          <p:cNvPr id="205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800"/>
              </a:spcBef>
              <a:defRPr spc="0" sz="3600"/>
            </a:pPr>
            <a:r>
              <a:t>Vou desaparecer;</a:t>
            </a:r>
          </a:p>
          <a:p>
            <a:pPr>
              <a:lnSpc>
                <a:spcPct val="90000"/>
              </a:lnSpc>
              <a:defRPr sz="3600"/>
            </a:pPr>
          </a:p>
          <a:p>
            <a:pPr>
              <a:lnSpc>
                <a:spcPct val="90000"/>
              </a:lnSpc>
              <a:spcBef>
                <a:spcPts val="800"/>
              </a:spcBef>
              <a:defRPr spc="0" sz="3600"/>
            </a:pPr>
            <a:r>
              <a:t>Vou deixar vocês em paz;</a:t>
            </a:r>
          </a:p>
          <a:p>
            <a:pPr>
              <a:lnSpc>
                <a:spcPct val="90000"/>
              </a:lnSpc>
              <a:defRPr sz="3600"/>
            </a:pPr>
          </a:p>
          <a:p>
            <a:pPr>
              <a:lnSpc>
                <a:spcPct val="90000"/>
              </a:lnSpc>
              <a:spcBef>
                <a:spcPts val="800"/>
              </a:spcBef>
              <a:defRPr spc="0" sz="3600"/>
            </a:pPr>
            <a:r>
              <a:t>Eu queria poder dormir e nunca mais acordar;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MUDANÇAS NO COMPORTAMENTO</a:t>
            </a:r>
          </a:p>
        </p:txBody>
      </p:sp>
      <p:sp>
        <p:nvSpPr>
          <p:cNvPr id="208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pc="0" sz="3200"/>
            </a:pPr>
            <a:r>
              <a:t>Cuidados com a vaidade;</a:t>
            </a:r>
          </a:p>
          <a:p>
            <a:pPr>
              <a:spcBef>
                <a:spcPts val="700"/>
              </a:spcBef>
              <a:defRPr spc="0" sz="3200"/>
            </a:pPr>
          </a:p>
          <a:p>
            <a:pPr>
              <a:spcBef>
                <a:spcPts val="700"/>
              </a:spcBef>
              <a:defRPr spc="0" sz="3200"/>
            </a:pPr>
            <a:r>
              <a:t>Cuidados com Higiene</a:t>
            </a:r>
          </a:p>
          <a:p>
            <a:pPr>
              <a:defRPr sz="3200"/>
            </a:pPr>
          </a:p>
          <a:p>
            <a:pPr>
              <a:spcBef>
                <a:spcPts val="700"/>
              </a:spcBef>
              <a:defRPr spc="0" sz="3200"/>
            </a:pPr>
            <a:r>
              <a:t>Deixar de frequentar aula;</a:t>
            </a:r>
          </a:p>
          <a:p>
            <a:pPr>
              <a:defRPr sz="3200"/>
            </a:pPr>
          </a:p>
          <a:p>
            <a:pPr>
              <a:spcBef>
                <a:spcPts val="700"/>
              </a:spcBef>
              <a:defRPr spc="0" sz="3200"/>
            </a:pPr>
            <a:r>
              <a:t>Deixar de participar de festas;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Alteração do sono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0" sz="3400"/>
            </a:pPr>
            <a:r>
              <a:t>Alteração do sono;</a:t>
            </a:r>
          </a:p>
          <a:p>
            <a:pPr>
              <a:defRPr spc="60" sz="3400"/>
            </a:pPr>
          </a:p>
          <a:p>
            <a:pPr>
              <a:defRPr spc="0" sz="3400"/>
            </a:pPr>
            <a:r>
              <a:t>Mudança de humor;</a:t>
            </a:r>
          </a:p>
          <a:p>
            <a:pPr>
              <a:defRPr spc="60" sz="3400"/>
            </a:pPr>
          </a:p>
          <a:p>
            <a:pPr>
              <a:defRPr spc="0" sz="3400"/>
            </a:pPr>
            <a:r>
              <a:t>Isolamento social;</a:t>
            </a:r>
          </a:p>
        </p:txBody>
      </p:sp>
      <p:sp>
        <p:nvSpPr>
          <p:cNvPr id="211" name="MUDANÇAS NO COMPORTAMENTO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MUDANÇAS NO COMPORTAMENTO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MUDANÇAS NO COMPORTAMENTO - Jovens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 defTabSz="905255">
              <a:defRPr spc="0" sz="3500">
                <a:solidFill>
                  <a:srgbClr val="DC9E1F"/>
                </a:solidFill>
              </a:defRPr>
            </a:lvl1pPr>
          </a:lstStyle>
          <a:p>
            <a:pPr/>
            <a:r>
              <a:t>MUDANÇAS NO COMPORTAMENTO - Jovens</a:t>
            </a:r>
          </a:p>
        </p:txBody>
      </p:sp>
      <p:sp>
        <p:nvSpPr>
          <p:cNvPr id="214" name="Roupas - Mangas compridas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0" sz="3600"/>
            </a:pPr>
            <a:r>
              <a:t>Roupas - Mangas compridas;</a:t>
            </a:r>
            <a:endParaRPr spc="63"/>
          </a:p>
          <a:p>
            <a:pPr>
              <a:defRPr spc="0" sz="3600"/>
            </a:pPr>
            <a:r>
              <a:t>Mudança Horário de sono;</a:t>
            </a:r>
            <a:endParaRPr spc="63"/>
          </a:p>
          <a:p>
            <a:pPr>
              <a:defRPr spc="0" sz="3600"/>
            </a:pPr>
            <a:r>
              <a:t>Falta de interesse por atividades que gostava antes;</a:t>
            </a:r>
            <a:endParaRPr spc="63"/>
          </a:p>
          <a:p>
            <a:pPr>
              <a:defRPr spc="0" sz="3600"/>
            </a:pPr>
            <a:r>
              <a:t>Tempo gasto em Celular/ Computador —&gt; Brincadeiras - pessoas má intencionadas.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———— pausa para complementação———"/>
          <p:cNvSpPr txBox="1"/>
          <p:nvPr>
            <p:ph type="title"/>
          </p:nvPr>
        </p:nvSpPr>
        <p:spPr>
          <a:xfrm>
            <a:off x="609600" y="2078038"/>
            <a:ext cx="7924800" cy="1143002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</a:lstStyle>
          <a:p>
            <a:pPr/>
            <a:r>
              <a:t>———— pausa para complementação———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Internet - vilão ou herói ?"/>
          <p:cNvSpPr txBox="1"/>
          <p:nvPr>
            <p:ph type="title"/>
          </p:nvPr>
        </p:nvSpPr>
        <p:spPr>
          <a:xfrm>
            <a:off x="736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FFAD21"/>
                </a:solidFill>
              </a:defRPr>
            </a:lvl1pPr>
          </a:lstStyle>
          <a:p>
            <a:pPr/>
            <a:r>
              <a:t>Internet - vilão ou herói ?</a:t>
            </a:r>
          </a:p>
        </p:txBody>
      </p:sp>
      <p:sp>
        <p:nvSpPr>
          <p:cNvPr id="219" name="Não conversar com estranhos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0" sz="3100"/>
            </a:pPr>
            <a:r>
              <a:t>Não conversar com estranhos;</a:t>
            </a:r>
            <a:endParaRPr spc="54"/>
          </a:p>
          <a:p>
            <a:pPr>
              <a:defRPr spc="0" sz="3100"/>
            </a:pPr>
            <a:r>
              <a:t>Não confiar em estranhos;</a:t>
            </a:r>
            <a:endParaRPr spc="54"/>
          </a:p>
          <a:p>
            <a:pPr>
              <a:defRPr spc="0" sz="3100"/>
            </a:pPr>
            <a:r>
              <a:t>Não enviar fotos para estranhos;</a:t>
            </a:r>
            <a:endParaRPr spc="54"/>
          </a:p>
          <a:p>
            <a:pPr>
              <a:defRPr spc="0" sz="3100"/>
            </a:pPr>
            <a:r>
              <a:t>Não compartilhar fotos íntimas;</a:t>
            </a:r>
            <a:endParaRPr spc="54"/>
          </a:p>
          <a:p>
            <a:pPr>
              <a:defRPr spc="0" sz="3100"/>
            </a:pPr>
            <a:r>
              <a:t>Não ajudar a divulgar fatos que não são verdadeiros;</a:t>
            </a:r>
            <a:endParaRPr spc="54"/>
          </a:p>
          <a:p>
            <a:pPr>
              <a:defRPr spc="0" sz="3100"/>
            </a:pPr>
            <a:r>
              <a:t>Pense duas vezes antes de postar algo.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Brincadeiras são legais apenas para se divertir! Se você está sendo ameaçado - Denuncie. Não tenha medo, você não está sozinho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0" sz="2300"/>
            </a:pPr>
            <a:r>
              <a:t>Brincadeiras são legais apenas para se divertir! Se você está sendo ameaçado - Denuncie. Não tenha medo, você não está sozinho.</a:t>
            </a:r>
            <a:endParaRPr spc="40"/>
          </a:p>
          <a:p>
            <a:pPr>
              <a:defRPr spc="40" sz="2300"/>
            </a:pPr>
          </a:p>
          <a:p>
            <a:pPr>
              <a:defRPr spc="0" sz="2300"/>
            </a:pPr>
            <a:r>
              <a:t>Não é legal compartilhar imagens de sofrimento, tortura ou de mortes.</a:t>
            </a:r>
            <a:endParaRPr spc="40"/>
          </a:p>
          <a:p>
            <a:pPr>
              <a:defRPr spc="40" sz="2300"/>
            </a:pPr>
          </a:p>
          <a:p>
            <a:pPr>
              <a:defRPr spc="0" sz="2300"/>
            </a:pPr>
            <a:r>
              <a:t>Respeito ao outro.</a:t>
            </a:r>
          </a:p>
        </p:txBody>
      </p:sp>
      <p:sp>
        <p:nvSpPr>
          <p:cNvPr id="222" name="Internet - vilão ou herói ?"/>
          <p:cNvSpPr txBox="1"/>
          <p:nvPr>
            <p:ph type="title"/>
          </p:nvPr>
        </p:nvSpPr>
        <p:spPr>
          <a:xfrm>
            <a:off x="736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FFAD21"/>
                </a:solidFill>
              </a:defRPr>
            </a:lvl1pPr>
          </a:lstStyle>
          <a:p>
            <a:pPr/>
            <a:r>
              <a:t>Internet - vilão ou herói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OLOCAR-SE NO LUGAR DO OUTRO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0" sz="2400"/>
            </a:pPr>
            <a:r>
              <a:t>COLOCAR-SE NO LUGAR DO OUTRO;</a:t>
            </a:r>
            <a:endParaRPr spc="42"/>
          </a:p>
          <a:p>
            <a:pPr>
              <a:defRPr spc="42" sz="2400"/>
            </a:pPr>
          </a:p>
          <a:p>
            <a:pPr>
              <a:defRPr spc="42" sz="2400"/>
            </a:pPr>
          </a:p>
          <a:p>
            <a:pPr>
              <a:defRPr spc="0" sz="2400"/>
            </a:pPr>
            <a:r>
              <a:t>LEIA E PENSE ANTES DE POSTAR OU ENVIAR —&gt; AQUILO REALMENTE É VERDADE? VAI AJUDAR ALGUÉM?</a:t>
            </a:r>
          </a:p>
        </p:txBody>
      </p:sp>
      <p:sp>
        <p:nvSpPr>
          <p:cNvPr id="225" name="Como avaliar?"/>
          <p:cNvSpPr txBox="1"/>
          <p:nvPr>
            <p:ph type="title"/>
          </p:nvPr>
        </p:nvSpPr>
        <p:spPr>
          <a:xfrm>
            <a:off x="736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FFAD21"/>
                </a:solidFill>
              </a:defRPr>
            </a:lvl1pPr>
          </a:lstStyle>
          <a:p>
            <a:pPr/>
            <a:r>
              <a:t>Como avaliar?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As três peneiras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FFB619"/>
                </a:solidFill>
              </a:defRPr>
            </a:lvl1pPr>
          </a:lstStyle>
          <a:p>
            <a:pPr/>
            <a:r>
              <a:t>As três peneiras </a:t>
            </a:r>
          </a:p>
        </p:txBody>
      </p:sp>
      <p:sp>
        <p:nvSpPr>
          <p:cNvPr id="228" name="Um rapaz procurou Sócrates e disse-lhe que precisava contar-lhe algo sobre alguém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pc="0" sz="2300">
                <a:solidFill>
                  <a:srgbClr val="FDFDFD"/>
                </a:solidFill>
              </a:defRPr>
            </a:pPr>
            <a:r>
              <a:t>Um rapaz procurou Sócrates e disse-lhe que precisava contar-lhe algo sobre alguém.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pc="0" sz="2300">
                <a:solidFill>
                  <a:srgbClr val="FDFDFD"/>
                </a:solidFill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pc="0" sz="2300">
                <a:solidFill>
                  <a:srgbClr val="FDFDFD"/>
                </a:solidFill>
              </a:defRPr>
            </a:pPr>
            <a:r>
              <a:t>Sócrates ergueu os olhos do livro que estava lendo e perguntou: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pc="0" sz="2300">
                <a:solidFill>
                  <a:srgbClr val="FDFDFD"/>
                </a:solidFill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pc="0" sz="2300">
                <a:solidFill>
                  <a:srgbClr val="FDFDFD"/>
                </a:solidFill>
              </a:defRPr>
            </a:pPr>
            <a:r>
              <a:t>- O que você vai me contar já passou pelas três peneiras?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pc="0" sz="2300">
                <a:solidFill>
                  <a:srgbClr val="FDFDFD"/>
                </a:solidFill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pc="0" sz="2300">
                <a:solidFill>
                  <a:srgbClr val="FDFDFD"/>
                </a:solidFill>
              </a:defRPr>
            </a:pPr>
            <a:r>
              <a:t>- Três peneiras? - indagou o rapaz.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- Sim! A primeira peneira é a VERDADE. O que você quer me contar dos outros é um fato? Caso tenha ouvido falar, a coisa deve morrer aqui mesmo. Suponhamos que seja verdade.…"/>
          <p:cNvSpPr txBox="1"/>
          <p:nvPr>
            <p:ph type="body" idx="1"/>
          </p:nvPr>
        </p:nvSpPr>
        <p:spPr>
          <a:xfrm>
            <a:off x="609600" y="540294"/>
            <a:ext cx="7924800" cy="517470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pc="51" sz="2900"/>
            </a:pPr>
          </a:p>
          <a:p>
            <a:pPr marL="0" indent="0" algn="ctr">
              <a:buSzTx/>
              <a:buNone/>
              <a:defRPr spc="0" sz="2900"/>
            </a:pPr>
            <a:r>
              <a:t>- Sim! A primeira peneira é a VERDADE. O que você quer me contar dos outros é um fato? Caso tenha ouvido falar, a coisa deve morrer aqui mesmo. Suponhamos que seja verdade. </a:t>
            </a:r>
            <a:endParaRPr spc="51"/>
          </a:p>
          <a:p>
            <a:pPr marL="0" indent="0" algn="ctr">
              <a:buSzTx/>
              <a:buNone/>
              <a:defRPr spc="51" sz="2900"/>
            </a:pPr>
          </a:p>
          <a:p>
            <a:pPr marL="0" indent="0" algn="ctr">
              <a:buSzTx/>
              <a:buNone/>
              <a:defRPr spc="0" sz="2900"/>
            </a:pPr>
            <a:r>
              <a:t>Deve, então, passar pela segunda peneira: a BONDADE. O que você vai contar é uma coisa boa? Ajuda a construir ou destruir o caminho, a fama do próximo?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aleria de Imagens" descr="Galeria de Imagens"/>
          <p:cNvPicPr>
            <a:picLocks noChangeAspect="1"/>
          </p:cNvPicPr>
          <p:nvPr/>
        </p:nvPicPr>
        <p:blipFill>
          <a:blip r:embed="rId2">
            <a:extLst/>
          </a:blip>
          <a:srcRect l="1423" t="0" r="1423" b="0"/>
          <a:stretch>
            <a:fillRect/>
          </a:stretch>
        </p:blipFill>
        <p:spPr>
          <a:xfrm>
            <a:off x="505989" y="907687"/>
            <a:ext cx="8132022" cy="4471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e o que você quer contar é verdade e é coisa boa, deverá passar ainda pela terceira peneira: a NECESSIDADE. Convém contar? Resolve alguma coisa? Ajuda a comunidade? Pode melhorar o planeta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pc="51" sz="2900"/>
            </a:pPr>
          </a:p>
          <a:p>
            <a:pPr marL="0" indent="0" algn="ctr">
              <a:buSzTx/>
              <a:buNone/>
              <a:defRPr spc="0" sz="2900"/>
            </a:pPr>
            <a:r>
              <a:t>Se o que você quer contar é verdade e é coisa boa, deverá passar ainda pela terceira peneira: a NECESSIDADE. Convém contar? Resolve alguma coisa? Ajuda a comunidade? Pode melhorar o planeta?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- Se passou pelas três peneiras, conte! Tanto eu, como você e seu irmão iremos nos beneficia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pc="47" sz="2700"/>
            </a:pPr>
          </a:p>
          <a:p>
            <a:pPr marL="0" indent="0" algn="ctr">
              <a:buSzTx/>
              <a:buNone/>
              <a:defRPr spc="0" sz="2700"/>
            </a:pPr>
            <a:r>
              <a:t>- Se passou pelas três peneiras, conte! Tanto eu, como você e seu irmão iremos nos beneficiar.</a:t>
            </a:r>
            <a:endParaRPr spc="47"/>
          </a:p>
          <a:p>
            <a:pPr marL="0" indent="0" algn="ctr">
              <a:buSzTx/>
              <a:buNone/>
              <a:defRPr spc="0" sz="2700"/>
            </a:pPr>
            <a:r>
              <a:t>Caso contrário, esqueça e enterre tudo. Será uma fofoca a menos para envenenar o ambiente e fomentar a discórdia entre irmãos, colegas do planeta.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BULLYNG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FFAE24"/>
                </a:solidFill>
              </a:defRPr>
            </a:lvl1pPr>
          </a:lstStyle>
          <a:p>
            <a:pPr/>
            <a:r>
              <a:t>BULLYNG</a:t>
            </a:r>
          </a:p>
        </p:txBody>
      </p:sp>
      <p:sp>
        <p:nvSpPr>
          <p:cNvPr id="237" name="Quando falamos do outro falamos mais de nós mesmos do que do outro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0" sz="2300"/>
            </a:pPr>
            <a:r>
              <a:t>Quando falamos do outro falamos mais de nós mesmos do que do outro.</a:t>
            </a:r>
            <a:endParaRPr spc="40"/>
          </a:p>
          <a:p>
            <a:pPr>
              <a:defRPr spc="40" sz="2300"/>
            </a:pPr>
          </a:p>
          <a:p>
            <a:pPr>
              <a:defRPr spc="0" sz="2300"/>
            </a:pPr>
            <a:r>
              <a:t>Mudar o nosso comportamento;</a:t>
            </a:r>
            <a:endParaRPr spc="40"/>
          </a:p>
          <a:p>
            <a:pPr>
              <a:defRPr spc="40" sz="2300"/>
            </a:pPr>
          </a:p>
          <a:p>
            <a:pPr>
              <a:defRPr spc="0" sz="2300"/>
            </a:pPr>
            <a:r>
              <a:t>Respeitar o outro;</a:t>
            </a:r>
            <a:endParaRPr spc="40"/>
          </a:p>
          <a:p>
            <a:pPr>
              <a:defRPr spc="40" sz="2300"/>
            </a:pPr>
          </a:p>
          <a:p>
            <a:pPr>
              <a:defRPr spc="0" sz="2300"/>
            </a:pPr>
            <a:r>
              <a:t>Não é uma brincadeira quando os dois não estão se divertindo.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———————-—-retomando—————————-"/>
          <p:cNvSpPr txBox="1"/>
          <p:nvPr>
            <p:ph type="title"/>
          </p:nvPr>
        </p:nvSpPr>
        <p:spPr>
          <a:xfrm>
            <a:off x="698500" y="2001838"/>
            <a:ext cx="7924800" cy="1143002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</a:lstStyle>
          <a:p>
            <a:pPr/>
            <a:r>
              <a:t>———————-—-retomando—————————-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Terceiro passo: NÃO JULGAR</a:t>
            </a:r>
          </a:p>
        </p:txBody>
      </p:sp>
      <p:pic>
        <p:nvPicPr>
          <p:cNvPr id="242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0" t="2115" r="0" b="2115"/>
          <a:stretch>
            <a:fillRect/>
          </a:stretch>
        </p:blipFill>
        <p:spPr>
          <a:xfrm>
            <a:off x="609600" y="1600200"/>
            <a:ext cx="7924800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Valorize </a:t>
            </a:r>
          </a:p>
        </p:txBody>
      </p:sp>
      <p:sp>
        <p:nvSpPr>
          <p:cNvPr id="245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defRPr spc="0" sz="2700"/>
            </a:pPr>
            <a:r>
              <a:t>Escutar — Com tempo! ;</a:t>
            </a:r>
            <a:endParaRPr spc="30" sz="1400"/>
          </a:p>
          <a:p>
            <a:pPr>
              <a:lnSpc>
                <a:spcPct val="120000"/>
              </a:lnSpc>
              <a:defRPr spc="0" sz="2700"/>
            </a:pPr>
            <a:r>
              <a:t>Incentivar a procurar ajuda;</a:t>
            </a:r>
            <a:endParaRPr spc="30" sz="1400"/>
          </a:p>
          <a:p>
            <a:pPr>
              <a:lnSpc>
                <a:spcPct val="120000"/>
              </a:lnSpc>
              <a:defRPr spc="0" sz="2700"/>
            </a:pPr>
            <a:r>
              <a:t>Situação de risco – não deixar a pessoa sozinha (familiares, serviço de saúde..);</a:t>
            </a:r>
            <a:endParaRPr spc="30" sz="1400"/>
          </a:p>
          <a:p>
            <a:pPr>
              <a:lnSpc>
                <a:spcPct val="120000"/>
              </a:lnSpc>
              <a:defRPr spc="0" sz="2700"/>
            </a:pPr>
            <a:r>
              <a:t>Avaliar segurança do local;</a:t>
            </a:r>
            <a:endParaRPr spc="30" sz="1400"/>
          </a:p>
          <a:p>
            <a:pPr>
              <a:lnSpc>
                <a:spcPct val="120000"/>
              </a:lnSpc>
              <a:defRPr spc="0" sz="2700"/>
            </a:pPr>
            <a:r>
              <a:t>Manter contato.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aranta que a pessoa vá procurar ajuda!"/>
          <p:cNvSpPr txBox="1"/>
          <p:nvPr>
            <p:ph type="body" idx="1"/>
          </p:nvPr>
        </p:nvSpPr>
        <p:spPr>
          <a:xfrm>
            <a:off x="609600" y="2095500"/>
            <a:ext cx="7924800" cy="4114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pc="0" sz="4900"/>
            </a:lvl1pPr>
          </a:lstStyle>
          <a:p>
            <a:pPr/>
            <a:r>
              <a:t>Garanta que a pessoa vá procurar ajuda!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ntativa de suicidio é uma emergência médica!!!…"/>
          <p:cNvSpPr txBox="1"/>
          <p:nvPr>
            <p:ph type="title"/>
          </p:nvPr>
        </p:nvSpPr>
        <p:spPr>
          <a:xfrm>
            <a:off x="609600" y="1938338"/>
            <a:ext cx="8086129" cy="1924250"/>
          </a:xfrm>
          <a:prstGeom prst="rect">
            <a:avLst/>
          </a:prstGeom>
        </p:spPr>
        <p:txBody>
          <a:bodyPr/>
          <a:lstStyle/>
          <a:p>
            <a:pPr algn="ctr">
              <a:defRPr spc="0"/>
            </a:pPr>
            <a:r>
              <a:t>Tentativa de suicidio é uma emergência médica!!!</a:t>
            </a:r>
          </a:p>
          <a:p>
            <a:pPr/>
          </a:p>
          <a:p>
            <a:pPr algn="ctr">
              <a:defRPr spc="0"/>
            </a:pPr>
            <a:r>
              <a:t>Como infarto, fratura exposta…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O Que não fazer?</a:t>
            </a:r>
          </a:p>
        </p:txBody>
      </p:sp>
      <p:sp>
        <p:nvSpPr>
          <p:cNvPr id="25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pc="0" sz="2800"/>
            </a:pPr>
            <a:r>
              <a:t>Julgar (fraqueza, covardia…)</a:t>
            </a:r>
            <a:endParaRPr spc="30"/>
          </a:p>
          <a:p>
            <a:pPr>
              <a:lnSpc>
                <a:spcPct val="150000"/>
              </a:lnSpc>
              <a:defRPr spc="0" sz="2800"/>
            </a:pPr>
            <a:r>
              <a:t>Banalizar  (já passei por isso, é por isso que você quer morrer?)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pc="0" sz="2800"/>
            </a:pPr>
            <a:r>
              <a:t>Opinar – te falta Deus, isso é falta de vergonha na cara…</a:t>
            </a:r>
          </a:p>
          <a:p>
            <a:pPr>
              <a:lnSpc>
                <a:spcPct val="150000"/>
              </a:lnSpc>
              <a:defRPr spc="0" sz="2800"/>
            </a:pPr>
            <a:r>
              <a:t>Dar sermão: tantas pessoas com problemas sérios, e você fazendo isso..</a:t>
            </a:r>
          </a:p>
        </p:txBody>
      </p:sp>
      <p:sp>
        <p:nvSpPr>
          <p:cNvPr id="255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O Que não fazer?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/>
          <a:p>
            <a:pPr>
              <a:defRPr spc="0" sz="3600">
                <a:solidFill>
                  <a:srgbClr val="DC9E1F"/>
                </a:solidFill>
              </a:defRPr>
            </a:pPr>
            <a:r>
              <a:t>Dados epidemiológicos</a:t>
            </a:r>
            <a:r>
              <a:rPr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29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1603773"/>
            <a:ext cx="7924800" cy="4107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Como falar sobre suicidio - MÍDIAS</a:t>
            </a:r>
          </a:p>
        </p:txBody>
      </p:sp>
      <p:sp>
        <p:nvSpPr>
          <p:cNvPr id="258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pc="0" sz="2800"/>
            </a:pPr>
            <a:r>
              <a:t>A forma como informar é importantíssima!</a:t>
            </a:r>
          </a:p>
          <a:p>
            <a:pPr>
              <a:lnSpc>
                <a:spcPct val="150000"/>
              </a:lnSpc>
              <a:defRPr spc="0" sz="2800"/>
            </a:pPr>
            <a:r>
              <a:t>Não é uma solução.</a:t>
            </a:r>
          </a:p>
          <a:p>
            <a:pPr>
              <a:lnSpc>
                <a:spcPct val="150000"/>
              </a:lnSpc>
              <a:defRPr spc="0" sz="2800"/>
            </a:pPr>
            <a:r>
              <a:t>Evitar divulgar o método utilizado - evitar compartilhar fotos/ notícias.</a:t>
            </a:r>
          </a:p>
          <a:p>
            <a:pPr>
              <a:lnSpc>
                <a:spcPct val="150000"/>
              </a:lnSpc>
              <a:defRPr spc="0" sz="2800"/>
            </a:pPr>
            <a:r>
              <a:t>Divulgar como conseguir ajuda! Divulgar esperança!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RISCO PODE VARIAR</a:t>
            </a:r>
          </a:p>
        </p:txBody>
      </p:sp>
      <p:sp>
        <p:nvSpPr>
          <p:cNvPr id="261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pc="0" sz="2800"/>
            </a:pPr>
            <a:r>
              <a:t>Avaliação periódica;</a:t>
            </a:r>
            <a:endParaRPr spc="30"/>
          </a:p>
          <a:p>
            <a:pPr>
              <a:lnSpc>
                <a:spcPct val="150000"/>
              </a:lnSpc>
              <a:defRPr spc="0" sz="2800"/>
            </a:pPr>
            <a:r>
              <a:t>Sempre perguntar sobre suicidio – não aumenta o risco</a:t>
            </a:r>
            <a:endParaRPr spc="30"/>
          </a:p>
          <a:p>
            <a:pPr>
              <a:lnSpc>
                <a:spcPct val="150000"/>
              </a:lnSpc>
              <a:defRPr spc="0" sz="2800"/>
            </a:pPr>
            <a:r>
              <a:t>Risco pode mudar de um momento para o outro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O QUE TEMOS A VER COM TUDO ISSO?</a:t>
            </a:r>
          </a:p>
        </p:txBody>
      </p:sp>
      <p:sp>
        <p:nvSpPr>
          <p:cNvPr id="266" name="Content Placeholder 2"/>
          <p:cNvSpPr txBox="1"/>
          <p:nvPr>
            <p:ph type="body" idx="1"/>
          </p:nvPr>
        </p:nvSpPr>
        <p:spPr>
          <a:xfrm>
            <a:off x="609600" y="1582558"/>
            <a:ext cx="7924800" cy="4114803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SzTx/>
              <a:buNone/>
              <a:defRPr sz="2800"/>
            </a:pPr>
          </a:p>
          <a:p>
            <a:pPr marL="0" indent="0" algn="ctr">
              <a:lnSpc>
                <a:spcPct val="150000"/>
              </a:lnSpc>
              <a:buSzTx/>
              <a:buNone/>
              <a:defRPr spc="0" sz="2800"/>
            </a:pPr>
            <a:r>
              <a:t>FALAR SOBRE SUICÍDIO AJUDA A EVITAR MORTES POR ESSA CAUSA.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O QUE TEMOS A VER COM TUDO ISSO?</a:t>
            </a:r>
          </a:p>
        </p:txBody>
      </p:sp>
      <p:sp>
        <p:nvSpPr>
          <p:cNvPr id="271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SzTx/>
              <a:buNone/>
              <a:defRPr sz="2800"/>
            </a:pPr>
          </a:p>
          <a:p>
            <a:pPr marL="0" indent="0" algn="ctr">
              <a:lnSpc>
                <a:spcPct val="150000"/>
              </a:lnSpc>
              <a:buSzTx/>
              <a:buNone/>
              <a:defRPr sz="2800"/>
            </a:pPr>
          </a:p>
          <a:p>
            <a:pPr marL="0" indent="0" algn="ctr">
              <a:lnSpc>
                <a:spcPct val="150000"/>
              </a:lnSpc>
              <a:buSzTx/>
              <a:buNone/>
              <a:defRPr spc="0" sz="2800"/>
            </a:pPr>
            <a:r>
              <a:t>SABER OUVIR PODE SALVAR UMA VIDA.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O QUE TEMOS A VER COM TUDO ISSO?</a:t>
            </a:r>
          </a:p>
        </p:txBody>
      </p:sp>
      <p:sp>
        <p:nvSpPr>
          <p:cNvPr id="274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SzTx/>
              <a:buNone/>
              <a:defRPr sz="2800"/>
            </a:pPr>
          </a:p>
          <a:p>
            <a:pPr marL="0" indent="0" algn="ctr">
              <a:lnSpc>
                <a:spcPct val="150000"/>
              </a:lnSpc>
              <a:buSzTx/>
              <a:buNone/>
              <a:defRPr spc="0" sz="2800"/>
            </a:pPr>
            <a:r>
              <a:t>RESPEITAR A DOR DO OUTRO PODE SALVAR UMA VIDA.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O QUE TEMOS A VER COM TUDO ISSO?</a:t>
            </a:r>
          </a:p>
        </p:txBody>
      </p:sp>
      <p:sp>
        <p:nvSpPr>
          <p:cNvPr id="277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SzTx/>
              <a:buNone/>
              <a:defRPr sz="2800"/>
            </a:pPr>
          </a:p>
          <a:p>
            <a:pPr marL="0" indent="0" algn="ctr">
              <a:lnSpc>
                <a:spcPct val="150000"/>
              </a:lnSpc>
              <a:buSzTx/>
              <a:buNone/>
              <a:defRPr spc="0" sz="2800"/>
            </a:pPr>
            <a:r>
              <a:t>SEMPRE PROCURAR AJUDA</a:t>
            </a:r>
          </a:p>
          <a:p>
            <a:pPr marL="0" indent="0" algn="ctr">
              <a:lnSpc>
                <a:spcPct val="150000"/>
              </a:lnSpc>
              <a:buSzTx/>
              <a:buNone/>
              <a:defRPr sz="2800"/>
            </a:pPr>
          </a:p>
          <a:p>
            <a:pPr marL="0" indent="0" algn="ctr">
              <a:lnSpc>
                <a:spcPct val="150000"/>
              </a:lnSpc>
              <a:buSzTx/>
              <a:buNone/>
              <a:defRPr spc="0" sz="2800"/>
            </a:pPr>
            <a:r>
              <a:t>PENSAR EM MORRER NÃO É NORMAL.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oNDE PROCURAR AJUDA?</a:t>
            </a:r>
          </a:p>
        </p:txBody>
      </p:sp>
      <p:sp>
        <p:nvSpPr>
          <p:cNvPr id="28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pc="0" sz="2800"/>
            </a:pPr>
            <a:r>
              <a:t>Atendimento Médico ou Psicológico</a:t>
            </a:r>
            <a:endParaRPr spc="30"/>
          </a:p>
          <a:p>
            <a:pPr>
              <a:lnSpc>
                <a:spcPct val="150000"/>
              </a:lnSpc>
              <a:defRPr spc="0" sz="2800"/>
            </a:pPr>
            <a:r>
              <a:t>Serviços de saúde</a:t>
            </a:r>
          </a:p>
          <a:p>
            <a:pPr lvl="1">
              <a:lnSpc>
                <a:spcPct val="150000"/>
              </a:lnSpc>
              <a:defRPr spc="0" sz="2800"/>
            </a:pPr>
            <a:r>
              <a:t>CAPS e Unidades Básicas de Saúde</a:t>
            </a:r>
          </a:p>
          <a:p>
            <a:pPr>
              <a:lnSpc>
                <a:spcPct val="150000"/>
              </a:lnSpc>
              <a:defRPr spc="0" sz="2800"/>
            </a:pPr>
            <a:r>
              <a:t>Emergência</a:t>
            </a:r>
            <a:endParaRPr spc="30"/>
          </a:p>
          <a:p>
            <a:pPr lvl="1">
              <a:lnSpc>
                <a:spcPct val="150000"/>
              </a:lnSpc>
              <a:defRPr spc="0" sz="2800"/>
            </a:pPr>
            <a:r>
              <a:t>SAMU 192, UPA, Pronto Socorro e hospitais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Content Placeholder 6" descr="Content Placeholder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480" y="609600"/>
            <a:ext cx="8417192" cy="510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aleria de Imagens"/>
          <p:cNvGrpSpPr/>
          <p:nvPr/>
        </p:nvGrpSpPr>
        <p:grpSpPr>
          <a:xfrm>
            <a:off x="198586" y="616246"/>
            <a:ext cx="8746830" cy="5371507"/>
            <a:chOff x="0" y="0"/>
            <a:chExt cx="8746828" cy="5371505"/>
          </a:xfrm>
        </p:grpSpPr>
        <p:pic>
          <p:nvPicPr>
            <p:cNvPr id="284" name="Captura de Tela 2018-09-04 às 20.39.38.png" descr="Captura de Tela 2018-09-04 às 20.39.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4523" r="0" b="4523"/>
            <a:stretch>
              <a:fillRect/>
            </a:stretch>
          </p:blipFill>
          <p:spPr>
            <a:xfrm>
              <a:off x="0" y="-1"/>
              <a:ext cx="8746830" cy="49651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5" name="Digite para inserir uma legenda."/>
            <p:cNvSpPr txBox="1"/>
            <p:nvPr/>
          </p:nvSpPr>
          <p:spPr>
            <a:xfrm>
              <a:off x="0" y="5041305"/>
              <a:ext cx="8746830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Digite para inserir uma legenda.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288" y="811493"/>
            <a:ext cx="8600589" cy="4903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Content Placeholder 6" descr="Content Placeholder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236" y="1283676"/>
            <a:ext cx="8400996" cy="4431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Content Placeholder 5" descr="Content Placeholder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280" y="745067"/>
            <a:ext cx="8749452" cy="4969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Você não está sozinho.…"/>
          <p:cNvSpPr txBox="1"/>
          <p:nvPr>
            <p:ph type="body" idx="1"/>
          </p:nvPr>
        </p:nvSpPr>
        <p:spPr>
          <a:xfrm>
            <a:off x="609600" y="560832"/>
            <a:ext cx="7924800" cy="5154169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pc="0" sz="2900">
                <a:solidFill>
                  <a:srgbClr val="DC9E1F"/>
                </a:solidFill>
              </a:defRPr>
            </a:pPr>
            <a:r>
              <a:t>Você não está sozinho.</a:t>
            </a:r>
            <a:endParaRPr spc="51"/>
          </a:p>
          <a:p>
            <a:pPr marL="0" indent="0" algn="ctr">
              <a:buSzTx/>
              <a:buNone/>
              <a:defRPr spc="51" sz="2900">
                <a:solidFill>
                  <a:srgbClr val="DC9E1F"/>
                </a:solidFill>
              </a:defRPr>
            </a:pPr>
          </a:p>
          <a:p>
            <a:pPr marL="0" indent="0" algn="ctr">
              <a:buSzTx/>
              <a:buNone/>
              <a:defRPr spc="0" sz="2900">
                <a:solidFill>
                  <a:srgbClr val="DC9E1F"/>
                </a:solidFill>
              </a:defRPr>
            </a:pPr>
            <a:r>
              <a:t>Por maior que seja o problema que você esteja lidando sempre haverá uma saída, sempre há uma forma de superar o sofrimento, morrer não é a solução. </a:t>
            </a:r>
            <a:endParaRPr spc="51"/>
          </a:p>
          <a:p>
            <a:pPr marL="0" indent="0" algn="ctr">
              <a:buSzTx/>
              <a:buNone/>
              <a:defRPr spc="51" sz="2900">
                <a:solidFill>
                  <a:srgbClr val="DC9E1F"/>
                </a:solidFill>
              </a:defRPr>
            </a:pPr>
          </a:p>
          <a:p>
            <a:pPr marL="0" indent="0" algn="ctr">
              <a:buSzTx/>
              <a:buNone/>
              <a:defRPr spc="0" sz="2900">
                <a:solidFill>
                  <a:srgbClr val="DC9E1F"/>
                </a:solidFill>
              </a:defRPr>
            </a:pPr>
            <a:r>
              <a:t>Procure ajuda. </a:t>
            </a:r>
            <a:endParaRPr spc="51"/>
          </a:p>
          <a:p>
            <a:pPr marL="0" indent="0" algn="ctr">
              <a:buSzTx/>
              <a:buNone/>
              <a:defRPr spc="51" sz="2900">
                <a:solidFill>
                  <a:srgbClr val="DC9E1F"/>
                </a:solidFill>
              </a:defRPr>
            </a:pPr>
          </a:p>
          <a:p>
            <a:pPr marL="0" indent="0" algn="ctr">
              <a:buSzTx/>
              <a:buNone/>
              <a:defRPr spc="0" sz="2900">
                <a:solidFill>
                  <a:srgbClr val="DC9E1F"/>
                </a:solidFill>
              </a:defRPr>
            </a:pPr>
            <a:r>
              <a:t>Procure tratamento.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1"/>
          <p:cNvSpPr txBox="1"/>
          <p:nvPr>
            <p:ph type="title"/>
          </p:nvPr>
        </p:nvSpPr>
        <p:spPr>
          <a:xfrm>
            <a:off x="609600" y="274638"/>
            <a:ext cx="7924800" cy="1143001"/>
          </a:xfrm>
          <a:prstGeom prst="rect">
            <a:avLst/>
          </a:prstGeom>
        </p:spPr>
        <p:txBody>
          <a:bodyPr/>
          <a:lstStyle>
            <a:lvl1pPr algn="ctr">
              <a:defRPr spc="0" sz="3600">
                <a:solidFill>
                  <a:srgbClr val="DC9E1F"/>
                </a:solidFill>
              </a:defRPr>
            </a:lvl1pPr>
          </a:lstStyle>
          <a:p>
            <a:pPr/>
            <a:r>
              <a:t>OBRIGADA!</a:t>
            </a:r>
          </a:p>
        </p:txBody>
      </p:sp>
      <p:pic>
        <p:nvPicPr>
          <p:cNvPr id="299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0" t="18566" r="0" b="18566"/>
          <a:stretch>
            <a:fillRect/>
          </a:stretch>
        </p:blipFill>
        <p:spPr>
          <a:xfrm>
            <a:off x="609600" y="1600199"/>
            <a:ext cx="7924800" cy="4114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5795" y="1151467"/>
            <a:ext cx="8570316" cy="4563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827" y="1134532"/>
            <a:ext cx="8241905" cy="4580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465" y="795867"/>
            <a:ext cx="8509584" cy="4919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Horizon">
  <a:themeElements>
    <a:clrScheme name="Horiz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0000FF"/>
      </a:hlink>
      <a:folHlink>
        <a:srgbClr val="FF00FF"/>
      </a:folHlink>
    </a:clrScheme>
    <a:fontScheme name="Horiz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42924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42924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42924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42924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42924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orizon">
  <a:themeElements>
    <a:clrScheme name="Horiz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0000FF"/>
      </a:hlink>
      <a:folHlink>
        <a:srgbClr val="FF00FF"/>
      </a:folHlink>
    </a:clrScheme>
    <a:fontScheme name="Horiz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42924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42924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42924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42924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42924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